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2" r:id="rId5"/>
    <p:sldMasterId id="2147483677" r:id="rId6"/>
    <p:sldMasterId id="2147483682" r:id="rId7"/>
  </p:sldMasterIdLst>
  <p:notesMasterIdLst>
    <p:notesMasterId r:id="rId79"/>
  </p:notesMasterIdLst>
  <p:sldIdLst>
    <p:sldId id="257" r:id="rId8"/>
    <p:sldId id="259" r:id="rId9"/>
    <p:sldId id="357" r:id="rId10"/>
    <p:sldId id="278" r:id="rId11"/>
    <p:sldId id="279" r:id="rId12"/>
    <p:sldId id="280" r:id="rId13"/>
    <p:sldId id="281" r:id="rId14"/>
    <p:sldId id="358" r:id="rId15"/>
    <p:sldId id="263" r:id="rId16"/>
    <p:sldId id="324" r:id="rId17"/>
    <p:sldId id="326" r:id="rId18"/>
    <p:sldId id="325" r:id="rId19"/>
    <p:sldId id="282" r:id="rId20"/>
    <p:sldId id="359" r:id="rId21"/>
    <p:sldId id="273" r:id="rId22"/>
    <p:sldId id="261" r:id="rId23"/>
    <p:sldId id="269" r:id="rId24"/>
    <p:sldId id="304" r:id="rId25"/>
    <p:sldId id="272" r:id="rId26"/>
    <p:sldId id="296" r:id="rId27"/>
    <p:sldId id="290" r:id="rId28"/>
    <p:sldId id="297" r:id="rId29"/>
    <p:sldId id="298" r:id="rId30"/>
    <p:sldId id="299" r:id="rId31"/>
    <p:sldId id="300" r:id="rId32"/>
    <p:sldId id="295" r:id="rId33"/>
    <p:sldId id="317" r:id="rId34"/>
    <p:sldId id="318" r:id="rId35"/>
    <p:sldId id="274" r:id="rId36"/>
    <p:sldId id="275" r:id="rId37"/>
    <p:sldId id="320" r:id="rId38"/>
    <p:sldId id="277" r:id="rId39"/>
    <p:sldId id="315" r:id="rId40"/>
    <p:sldId id="271" r:id="rId41"/>
    <p:sldId id="270" r:id="rId42"/>
    <p:sldId id="266" r:id="rId43"/>
    <p:sldId id="361" r:id="rId44"/>
    <p:sldId id="322" r:id="rId45"/>
    <p:sldId id="292" r:id="rId46"/>
    <p:sldId id="267" r:id="rId47"/>
    <p:sldId id="331" r:id="rId48"/>
    <p:sldId id="330" r:id="rId49"/>
    <p:sldId id="329" r:id="rId50"/>
    <p:sldId id="328" r:id="rId51"/>
    <p:sldId id="327" r:id="rId52"/>
    <p:sldId id="363" r:id="rId53"/>
    <p:sldId id="362" r:id="rId54"/>
    <p:sldId id="354" r:id="rId55"/>
    <p:sldId id="340" r:id="rId56"/>
    <p:sldId id="339" r:id="rId57"/>
    <p:sldId id="338" r:id="rId58"/>
    <p:sldId id="337" r:id="rId59"/>
    <p:sldId id="336" r:id="rId60"/>
    <p:sldId id="335" r:id="rId61"/>
    <p:sldId id="334" r:id="rId62"/>
    <p:sldId id="333" r:id="rId63"/>
    <p:sldId id="332" r:id="rId64"/>
    <p:sldId id="352" r:id="rId65"/>
    <p:sldId id="351" r:id="rId66"/>
    <p:sldId id="350" r:id="rId67"/>
    <p:sldId id="349" r:id="rId68"/>
    <p:sldId id="348" r:id="rId69"/>
    <p:sldId id="347" r:id="rId70"/>
    <p:sldId id="346" r:id="rId71"/>
    <p:sldId id="345" r:id="rId72"/>
    <p:sldId id="285" r:id="rId73"/>
    <p:sldId id="286" r:id="rId74"/>
    <p:sldId id="287" r:id="rId75"/>
    <p:sldId id="288" r:id="rId76"/>
    <p:sldId id="289" r:id="rId77"/>
    <p:sldId id="258" r:id="rId78"/>
  </p:sldIdLst>
  <p:sldSz cx="12192000" cy="6858000"/>
  <p:notesSz cx="6858000" cy="9144000"/>
  <p:custShowLst>
    <p:custShow name="Custom Show 1" id="0">
      <p:sldLst>
        <p:sld r:id="rId8"/>
        <p:sld r:id="rId15"/>
        <p:sld r:id="rId16"/>
        <p:sld r:id="rId17"/>
        <p:sld r:id="rId18"/>
        <p:sld r:id="rId19"/>
        <p:sld r:id="rId20"/>
        <p:sld r:id="rId21"/>
        <p:sld r:id="rId22"/>
        <p:sld r:id="rId23"/>
        <p:sld r:id="rId24"/>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CBCC20-2B88-41E5-9B48-C16C9A5F99B9}" v="36" dt="2023-08-31T08:10:04.077"/>
    <p1510:client id="{25C6F66B-B6C7-7096-67C2-1E0D0A0036C1}" v="38" dt="2023-09-15T08:18:10.391"/>
    <p1510:client id="{33726FF4-4132-C447-511C-9054DE70C5BF}" v="3" dt="2023-11-07T09:09:32.293"/>
    <p1510:client id="{61E62323-0182-4DED-9D3C-F29E18C6593A}" v="32" dt="2023-08-31T10:53:01.9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3792" autoAdjust="0"/>
  </p:normalViewPr>
  <p:slideViewPr>
    <p:cSldViewPr snapToGrid="0">
      <p:cViewPr varScale="1">
        <p:scale>
          <a:sx n="63" d="100"/>
          <a:sy n="63" d="100"/>
        </p:scale>
        <p:origin x="78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microsoft.com/office/2016/11/relationships/changesInfo" Target="changesInfos/changesInfo1.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notesMaster" Target="notesMasters/notesMaster1.xml"/><Relationship Id="rId5" Type="http://schemas.openxmlformats.org/officeDocument/2006/relationships/slideMaster" Target="slideMasters/slideMaster2.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7" Type="http://schemas.openxmlformats.org/officeDocument/2006/relationships/slideMaster" Target="slideMasters/slideMaster4.xml"/><Relationship Id="rId71" Type="http://schemas.openxmlformats.org/officeDocument/2006/relationships/slide" Target="slides/slide64.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61" Type="http://schemas.openxmlformats.org/officeDocument/2006/relationships/slide" Target="slides/slide54.xml"/><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ishali Mehta" userId="S::vaishali.mehta_smartenergywater.in#ext#@smartusys.onmicrosoft.com::c679def9-bf92-45e5-9f13-0ea65883773e" providerId="AD" clId="Web-{33726FF4-4132-C447-511C-9054DE70C5BF}"/>
    <pc:docChg chg="modSld">
      <pc:chgData name="Vaishali Mehta" userId="S::vaishali.mehta_smartenergywater.in#ext#@smartusys.onmicrosoft.com::c679def9-bf92-45e5-9f13-0ea65883773e" providerId="AD" clId="Web-{33726FF4-4132-C447-511C-9054DE70C5BF}" dt="2023-11-07T09:09:32.293" v="2" actId="14100"/>
      <pc:docMkLst>
        <pc:docMk/>
      </pc:docMkLst>
      <pc:sldChg chg="modSp">
        <pc:chgData name="Vaishali Mehta" userId="S::vaishali.mehta_smartenergywater.in#ext#@smartusys.onmicrosoft.com::c679def9-bf92-45e5-9f13-0ea65883773e" providerId="AD" clId="Web-{33726FF4-4132-C447-511C-9054DE70C5BF}" dt="2023-11-07T09:09:32.293" v="2" actId="14100"/>
        <pc:sldMkLst>
          <pc:docMk/>
          <pc:sldMk cId="126117823" sldId="347"/>
        </pc:sldMkLst>
        <pc:picChg chg="mod">
          <ac:chgData name="Vaishali Mehta" userId="S::vaishali.mehta_smartenergywater.in#ext#@smartusys.onmicrosoft.com::c679def9-bf92-45e5-9f13-0ea65883773e" providerId="AD" clId="Web-{33726FF4-4132-C447-511C-9054DE70C5BF}" dt="2023-11-07T09:09:32.293" v="2" actId="14100"/>
          <ac:picMkLst>
            <pc:docMk/>
            <pc:sldMk cId="126117823" sldId="347"/>
            <ac:picMk id="4" creationId="{A8E4454C-4400-8A81-B0CF-882CE0FDFE39}"/>
          </ac:picMkLst>
        </pc:picChg>
      </pc:sldChg>
    </pc:docChg>
  </pc:docChgLst>
  <pc:docChgLst>
    <pc:chgData name="Garlapati Sai varun" userId="S::garlapati.varun_smartenergywater.in#ext#@smartusys.onmicrosoft.com::f28bff3a-682b-4641-9a45-b541c96e96f7" providerId="AD" clId="Web-{25C6F66B-B6C7-7096-67C2-1E0D0A0036C1}"/>
    <pc:docChg chg="modSld">
      <pc:chgData name="Garlapati Sai varun" userId="S::garlapati.varun_smartenergywater.in#ext#@smartusys.onmicrosoft.com::f28bff3a-682b-4641-9a45-b541c96e96f7" providerId="AD" clId="Web-{25C6F66B-B6C7-7096-67C2-1E0D0A0036C1}" dt="2023-09-15T08:18:07.829" v="34" actId="20577"/>
      <pc:docMkLst>
        <pc:docMk/>
      </pc:docMkLst>
      <pc:sldChg chg="modSp">
        <pc:chgData name="Garlapati Sai varun" userId="S::garlapati.varun_smartenergywater.in#ext#@smartusys.onmicrosoft.com::f28bff3a-682b-4641-9a45-b541c96e96f7" providerId="AD" clId="Web-{25C6F66B-B6C7-7096-67C2-1E0D0A0036C1}" dt="2023-09-15T08:15:46.762" v="19" actId="20577"/>
        <pc:sldMkLst>
          <pc:docMk/>
          <pc:sldMk cId="1003860177" sldId="321"/>
        </pc:sldMkLst>
        <pc:spChg chg="mod">
          <ac:chgData name="Garlapati Sai varun" userId="S::garlapati.varun_smartenergywater.in#ext#@smartusys.onmicrosoft.com::f28bff3a-682b-4641-9a45-b541c96e96f7" providerId="AD" clId="Web-{25C6F66B-B6C7-7096-67C2-1E0D0A0036C1}" dt="2023-09-15T08:15:46.762" v="19" actId="20577"/>
          <ac:spMkLst>
            <pc:docMk/>
            <pc:sldMk cId="1003860177" sldId="321"/>
            <ac:spMk id="34" creationId="{381246F2-B205-EE73-B54D-7F2BB83329ED}"/>
          </ac:spMkLst>
        </pc:spChg>
      </pc:sldChg>
      <pc:sldChg chg="addSp modSp">
        <pc:chgData name="Garlapati Sai varun" userId="S::garlapati.varun_smartenergywater.in#ext#@smartusys.onmicrosoft.com::f28bff3a-682b-4641-9a45-b541c96e96f7" providerId="AD" clId="Web-{25C6F66B-B6C7-7096-67C2-1E0D0A0036C1}" dt="2023-09-15T08:18:07.829" v="34" actId="20577"/>
        <pc:sldMkLst>
          <pc:docMk/>
          <pc:sldMk cId="2655788577" sldId="360"/>
        </pc:sldMkLst>
        <pc:spChg chg="add mod">
          <ac:chgData name="Garlapati Sai varun" userId="S::garlapati.varun_smartenergywater.in#ext#@smartusys.onmicrosoft.com::f28bff3a-682b-4641-9a45-b541c96e96f7" providerId="AD" clId="Web-{25C6F66B-B6C7-7096-67C2-1E0D0A0036C1}" dt="2023-09-15T08:18:07.829" v="34" actId="20577"/>
          <ac:spMkLst>
            <pc:docMk/>
            <pc:sldMk cId="2655788577" sldId="360"/>
            <ac:spMk id="20" creationId="{CBD626AE-980A-A4B7-F64C-D2DF7EF97572}"/>
          </ac:spMkLst>
        </pc:spChg>
        <pc:cxnChg chg="add mod">
          <ac:chgData name="Garlapati Sai varun" userId="S::garlapati.varun_smartenergywater.in#ext#@smartusys.onmicrosoft.com::f28bff3a-682b-4641-9a45-b541c96e96f7" providerId="AD" clId="Web-{25C6F66B-B6C7-7096-67C2-1E0D0A0036C1}" dt="2023-09-15T08:17:52.172" v="23" actId="1076"/>
          <ac:cxnSpMkLst>
            <pc:docMk/>
            <pc:sldMk cId="2655788577" sldId="360"/>
            <ac:cxnSpMk id="39" creationId="{CC7D85E2-8600-7B06-C649-0491F44AB61F}"/>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5FB2A0-834A-4035-B772-B61527E07722}" type="datetimeFigureOut">
              <a:rPr lang="en-US"/>
              <a:t>2/14/2024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15DCD1-EEAF-45C8-9E1C-FE2FDB39F72E}" type="slidenum">
              <a:rPr lang="en-US"/>
              <a:t>‹#›</a:t>
            </a:fld>
            <a:endParaRPr lang="en-US"/>
          </a:p>
        </p:txBody>
      </p:sp>
    </p:spTree>
    <p:extLst>
      <p:ext uri="{BB962C8B-B14F-4D97-AF65-F5344CB8AC3E}">
        <p14:creationId xmlns:p14="http://schemas.microsoft.com/office/powerpoint/2010/main" val="354477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Hi as </a:t>
            </a:r>
            <a:r>
              <a:rPr lang="en-US" err="1">
                <a:cs typeface="Calibri"/>
              </a:rPr>
              <a:t>vivek</a:t>
            </a:r>
            <a:r>
              <a:rPr lang="en-US">
                <a:cs typeface="Calibri"/>
              </a:rPr>
              <a:t>  has explained about models .</a:t>
            </a:r>
            <a:endParaRPr lang="en-US"/>
          </a:p>
          <a:p>
            <a:r>
              <a:rPr lang="en-US">
                <a:cs typeface="Calibri"/>
              </a:rPr>
              <a:t>Now I am going to discuss about models limitation</a:t>
            </a:r>
            <a:endParaRPr lang="en-US"/>
          </a:p>
        </p:txBody>
      </p:sp>
      <p:sp>
        <p:nvSpPr>
          <p:cNvPr id="4" name="Slide Number Placeholder 3"/>
          <p:cNvSpPr>
            <a:spLocks noGrp="1"/>
          </p:cNvSpPr>
          <p:nvPr>
            <p:ph type="sldNum" sz="quarter" idx="5"/>
          </p:nvPr>
        </p:nvSpPr>
        <p:spPr/>
        <p:txBody>
          <a:bodyPr/>
          <a:lstStyle/>
          <a:p>
            <a:fld id="{1915DCD1-EEAF-45C8-9E1C-FE2FDB39F72E}" type="slidenum">
              <a:rPr lang="en-US"/>
              <a:t>18</a:t>
            </a:fld>
            <a:endParaRPr lang="en-US"/>
          </a:p>
        </p:txBody>
      </p:sp>
    </p:spTree>
    <p:extLst>
      <p:ext uri="{BB962C8B-B14F-4D97-AF65-F5344CB8AC3E}">
        <p14:creationId xmlns:p14="http://schemas.microsoft.com/office/powerpoint/2010/main" val="201979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15DCD1-EEAF-45C8-9E1C-FE2FDB39F72E}" type="slidenum">
              <a:rPr lang="en-US" smtClean="0"/>
              <a:t>19</a:t>
            </a:fld>
            <a:endParaRPr lang="en-US"/>
          </a:p>
        </p:txBody>
      </p:sp>
    </p:spTree>
    <p:extLst>
      <p:ext uri="{BB962C8B-B14F-4D97-AF65-F5344CB8AC3E}">
        <p14:creationId xmlns:p14="http://schemas.microsoft.com/office/powerpoint/2010/main" val="1960478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Our first seq2seq model is  encoder and decoder we have two parts one is encoder part and decoder part .For example purpose we have taken a sentence </a:t>
            </a:r>
            <a:r>
              <a:rPr lang="en-US" dirty="0" err="1">
                <a:cs typeface="Calibri"/>
              </a:rPr>
              <a:t>t"I</a:t>
            </a:r>
            <a:r>
              <a:rPr lang="en-US" dirty="0">
                <a:cs typeface="Calibri"/>
              </a:rPr>
              <a:t> love learning" to </a:t>
            </a:r>
            <a:r>
              <a:rPr lang="en-US" dirty="0" err="1">
                <a:cs typeface="Calibri"/>
              </a:rPr>
              <a:t>spanish.Firsst</a:t>
            </a:r>
            <a:r>
              <a:rPr lang="en-US" dirty="0">
                <a:cs typeface="Calibri"/>
              </a:rPr>
              <a:t> we take word embedding using </a:t>
            </a:r>
            <a:r>
              <a:rPr lang="en-US" dirty="0" err="1">
                <a:cs typeface="Calibri"/>
              </a:rPr>
              <a:t>ohotvector</a:t>
            </a:r>
            <a:r>
              <a:rPr lang="en-US" dirty="0">
                <a:cs typeface="Calibri"/>
              </a:rPr>
              <a:t>  </a:t>
            </a:r>
            <a:r>
              <a:rPr lang="en-US" dirty="0" err="1">
                <a:cs typeface="Calibri"/>
              </a:rPr>
              <a:t>parallely</a:t>
            </a:r>
            <a:r>
              <a:rPr lang="en-US" dirty="0">
                <a:cs typeface="Calibri"/>
              </a:rPr>
              <a:t> and we can use any </a:t>
            </a:r>
            <a:r>
              <a:rPr lang="en-US" dirty="0" err="1">
                <a:cs typeface="Calibri"/>
              </a:rPr>
              <a:t>dp</a:t>
            </a:r>
            <a:r>
              <a:rPr lang="en-US" dirty="0">
                <a:cs typeface="Calibri"/>
              </a:rPr>
              <a:t> learning models like </a:t>
            </a:r>
            <a:r>
              <a:rPr lang="en-US" dirty="0" err="1">
                <a:cs typeface="Calibri"/>
              </a:rPr>
              <a:t>rnn,lstm,gru</a:t>
            </a:r>
            <a:r>
              <a:rPr lang="en-US" dirty="0">
                <a:cs typeface="Calibri"/>
              </a:rPr>
              <a:t> for encoding .waits for </a:t>
            </a:r>
            <a:r>
              <a:rPr lang="en-US" dirty="0" err="1">
                <a:cs typeface="Calibri"/>
              </a:rPr>
              <a:t>prev</a:t>
            </a:r>
            <a:r>
              <a:rPr lang="en-US" dirty="0">
                <a:cs typeface="Calibri"/>
              </a:rPr>
              <a:t> encoder hidden state .In final encoder we have context vector this contains entire information of input sentence and decoder uses it to decode the words</a:t>
            </a:r>
          </a:p>
        </p:txBody>
      </p:sp>
      <p:sp>
        <p:nvSpPr>
          <p:cNvPr id="4" name="Slide Number Placeholder 3"/>
          <p:cNvSpPr>
            <a:spLocks noGrp="1"/>
          </p:cNvSpPr>
          <p:nvPr>
            <p:ph type="sldNum" sz="quarter" idx="5"/>
          </p:nvPr>
        </p:nvSpPr>
        <p:spPr/>
        <p:txBody>
          <a:bodyPr/>
          <a:lstStyle/>
          <a:p>
            <a:fld id="{1915DCD1-EEAF-45C8-9E1C-FE2FDB39F72E}" type="slidenum">
              <a:rPr lang="en-US"/>
              <a:t>21</a:t>
            </a:fld>
            <a:endParaRPr lang="en-US"/>
          </a:p>
        </p:txBody>
      </p:sp>
    </p:spTree>
    <p:extLst>
      <p:ext uri="{BB962C8B-B14F-4D97-AF65-F5344CB8AC3E}">
        <p14:creationId xmlns:p14="http://schemas.microsoft.com/office/powerpoint/2010/main" val="2543554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Main disadvantage of models is </a:t>
            </a:r>
          </a:p>
          <a:p>
            <a:endParaRPr lang="en-US">
              <a:cs typeface="Calibri"/>
            </a:endParaRPr>
          </a:p>
          <a:p>
            <a:r>
              <a:rPr lang="en-US"/>
              <a:t>Does anyone have any questions on this?</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1915DCD1-EEAF-45C8-9E1C-FE2FDB39F72E}" type="slidenum">
              <a:rPr lang="en-US"/>
              <a:t>22</a:t>
            </a:fld>
            <a:endParaRPr lang="en-US"/>
          </a:p>
        </p:txBody>
      </p:sp>
    </p:spTree>
    <p:extLst>
      <p:ext uri="{BB962C8B-B14F-4D97-AF65-F5344CB8AC3E}">
        <p14:creationId xmlns:p14="http://schemas.microsoft.com/office/powerpoint/2010/main" val="3122092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Our next model is "Attention".</a:t>
            </a:r>
            <a:r>
              <a:rPr lang="en-US" err="1">
                <a:cs typeface="Calibri"/>
              </a:rPr>
              <a:t>wkt</a:t>
            </a:r>
            <a:r>
              <a:rPr lang="en-US">
                <a:cs typeface="Calibri"/>
              </a:rPr>
              <a:t> </a:t>
            </a:r>
            <a:r>
              <a:rPr lang="en-US" err="1">
                <a:cs typeface="Calibri"/>
              </a:rPr>
              <a:t>nn</a:t>
            </a:r>
            <a:r>
              <a:rPr lang="en-US">
                <a:cs typeface="Calibri"/>
              </a:rPr>
              <a:t> </a:t>
            </a:r>
            <a:r>
              <a:rPr lang="en-US" err="1">
                <a:cs typeface="Calibri"/>
              </a:rPr>
              <a:t>mimcs</a:t>
            </a:r>
            <a:r>
              <a:rPr lang="en-US">
                <a:cs typeface="Calibri"/>
              </a:rPr>
              <a:t> human brain function </a:t>
            </a:r>
            <a:r>
              <a:rPr lang="en-US" err="1">
                <a:cs typeface="Calibri"/>
              </a:rPr>
              <a:t>similarily</a:t>
            </a:r>
            <a:r>
              <a:rPr lang="en-US">
                <a:cs typeface="Calibri"/>
              </a:rPr>
              <a:t> attention mechanism focus on important things and neglects other things.</a:t>
            </a:r>
          </a:p>
          <a:p>
            <a:endParaRPr lang="en-US">
              <a:cs typeface="Calibri"/>
            </a:endParaRPr>
          </a:p>
          <a:p>
            <a:r>
              <a:rPr lang="en-US">
                <a:cs typeface="Calibri"/>
              </a:rPr>
              <a:t>By this model can remember even for longer sentences</a:t>
            </a:r>
          </a:p>
        </p:txBody>
      </p:sp>
      <p:sp>
        <p:nvSpPr>
          <p:cNvPr id="4" name="Slide Number Placeholder 3"/>
          <p:cNvSpPr>
            <a:spLocks noGrp="1"/>
          </p:cNvSpPr>
          <p:nvPr>
            <p:ph type="sldNum" sz="quarter" idx="5"/>
          </p:nvPr>
        </p:nvSpPr>
        <p:spPr/>
        <p:txBody>
          <a:bodyPr/>
          <a:lstStyle/>
          <a:p>
            <a:fld id="{1915DCD1-EEAF-45C8-9E1C-FE2FDB39F72E}" type="slidenum">
              <a:rPr lang="en-US"/>
              <a:t>23</a:t>
            </a:fld>
            <a:endParaRPr lang="en-US"/>
          </a:p>
        </p:txBody>
      </p:sp>
    </p:spTree>
    <p:extLst>
      <p:ext uri="{BB962C8B-B14F-4D97-AF65-F5344CB8AC3E}">
        <p14:creationId xmlns:p14="http://schemas.microsoft.com/office/powerpoint/2010/main" val="1910748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Next we are trying understand working of attention </a:t>
            </a:r>
            <a:r>
              <a:rPr lang="en-US" err="1">
                <a:cs typeface="Calibri"/>
              </a:rPr>
              <a:t>mechaism</a:t>
            </a:r>
            <a:r>
              <a:rPr lang="en-US">
                <a:cs typeface="Calibri"/>
              </a:rPr>
              <a:t> .It's same as encoder &amp; </a:t>
            </a:r>
            <a:r>
              <a:rPr lang="en-US" err="1">
                <a:cs typeface="Calibri"/>
              </a:rPr>
              <a:t>decoder.but</a:t>
            </a:r>
            <a:r>
              <a:rPr lang="en-US">
                <a:cs typeface="Calibri"/>
              </a:rPr>
              <a:t> we added an attention mechanism after encoder.</a:t>
            </a:r>
          </a:p>
          <a:p>
            <a:r>
              <a:rPr lang="en-US">
                <a:cs typeface="Calibri"/>
              </a:rPr>
              <a:t>First attention mechanism takes </a:t>
            </a:r>
            <a:r>
              <a:rPr lang="en-US" err="1">
                <a:cs typeface="Calibri"/>
              </a:rPr>
              <a:t>initail</a:t>
            </a:r>
            <a:r>
              <a:rPr lang="en-US">
                <a:cs typeface="Calibri"/>
              </a:rPr>
              <a:t> stage of decoder &lt;Start&gt; tag and hidden states from encoder as input and calculates attention scores and as we seen in step 1 </a:t>
            </a:r>
            <a:r>
              <a:rPr lang="en-US" err="1">
                <a:cs typeface="Calibri"/>
              </a:rPr>
              <a:t>andNow</a:t>
            </a:r>
            <a:r>
              <a:rPr lang="en-US">
                <a:cs typeface="Calibri"/>
              </a:rPr>
              <a:t> based on attention weights and hidden states of encoder ,decoder tries to decode I/p sentence.</a:t>
            </a:r>
          </a:p>
          <a:p>
            <a:r>
              <a:rPr lang="en-US"/>
              <a:t>Does anyone have any questions on this?</a:t>
            </a:r>
            <a:endParaRPr lang="en-US">
              <a:cs typeface="Calibri"/>
            </a:endParaRPr>
          </a:p>
        </p:txBody>
      </p:sp>
      <p:sp>
        <p:nvSpPr>
          <p:cNvPr id="4" name="Slide Number Placeholder 3"/>
          <p:cNvSpPr>
            <a:spLocks noGrp="1"/>
          </p:cNvSpPr>
          <p:nvPr>
            <p:ph type="sldNum" sz="quarter" idx="5"/>
          </p:nvPr>
        </p:nvSpPr>
        <p:spPr/>
        <p:txBody>
          <a:bodyPr/>
          <a:lstStyle/>
          <a:p>
            <a:fld id="{1915DCD1-EEAF-45C8-9E1C-FE2FDB39F72E}" type="slidenum">
              <a:rPr lang="en-US"/>
              <a:t>24</a:t>
            </a:fld>
            <a:endParaRPr lang="en-US"/>
          </a:p>
        </p:txBody>
      </p:sp>
    </p:spTree>
    <p:extLst>
      <p:ext uri="{BB962C8B-B14F-4D97-AF65-F5344CB8AC3E}">
        <p14:creationId xmlns:p14="http://schemas.microsoft.com/office/powerpoint/2010/main" val="700506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6339E2B-C397-493E-B54D-625FBD01D248}"/>
              </a:ext>
            </a:extLst>
          </p:cNvPr>
          <p:cNvSpPr txBox="1"/>
          <p:nvPr userDrawn="1"/>
        </p:nvSpPr>
        <p:spPr>
          <a:xfrm>
            <a:off x="5207209" y="6550916"/>
            <a:ext cx="1777585" cy="256480"/>
          </a:xfrm>
          <a:prstGeom prst="rect">
            <a:avLst/>
          </a:prstGeom>
          <a:noFill/>
        </p:spPr>
        <p:txBody>
          <a:bodyPr wrap="square">
            <a:spAutoFit/>
          </a:bodyPr>
          <a:lstStyle/>
          <a:p>
            <a:pPr marR="0" algn="l" rtl="0"/>
            <a:r>
              <a:rPr lang="en-US" sz="1600" b="0" i="0" u="none" strike="noStrike" baseline="30000">
                <a:solidFill>
                  <a:srgbClr val="737881"/>
                </a:solidFill>
                <a:latin typeface="Calibri" panose="020F0502020204030204" pitchFamily="34" charset="0"/>
              </a:rPr>
              <a:t>©2021 Smart Energy Water  </a:t>
            </a:r>
          </a:p>
        </p:txBody>
      </p:sp>
      <p:sp>
        <p:nvSpPr>
          <p:cNvPr id="13" name="TextBox 12">
            <a:extLst>
              <a:ext uri="{FF2B5EF4-FFF2-40B4-BE49-F238E27FC236}">
                <a16:creationId xmlns:a16="http://schemas.microsoft.com/office/drawing/2014/main" id="{E4F6350B-CA94-41E5-913B-2F13D146B0B7}"/>
              </a:ext>
            </a:extLst>
          </p:cNvPr>
          <p:cNvSpPr txBox="1"/>
          <p:nvPr userDrawn="1"/>
        </p:nvSpPr>
        <p:spPr>
          <a:xfrm>
            <a:off x="11298767" y="6452573"/>
            <a:ext cx="711200" cy="292388"/>
          </a:xfrm>
          <a:prstGeom prst="rect">
            <a:avLst/>
          </a:prstGeom>
          <a:noFill/>
        </p:spPr>
        <p:txBody>
          <a:bodyPr wrap="square" rtlCol="0">
            <a:spAutoFit/>
          </a:bodyPr>
          <a:lstStyle/>
          <a:p>
            <a:pPr algn="ctr"/>
            <a:fld id="{65205A7A-F7FD-43FB-A8BF-512E48053686}" type="slidenum">
              <a:rPr lang="en-US" sz="1300" b="0" smtClean="0">
                <a:solidFill>
                  <a:srgbClr val="373E4B"/>
                </a:solidFill>
                <a:latin typeface="+mn-lt"/>
              </a:rPr>
              <a:pPr algn="ctr"/>
              <a:t>‹#›</a:t>
            </a:fld>
            <a:endParaRPr lang="en-US" sz="1300" b="0">
              <a:solidFill>
                <a:srgbClr val="373E4B"/>
              </a:solidFill>
              <a:latin typeface="+mn-lt"/>
            </a:endParaRPr>
          </a:p>
        </p:txBody>
      </p:sp>
      <p:cxnSp>
        <p:nvCxnSpPr>
          <p:cNvPr id="14" name="Straight Connector 13">
            <a:extLst>
              <a:ext uri="{FF2B5EF4-FFF2-40B4-BE49-F238E27FC236}">
                <a16:creationId xmlns:a16="http://schemas.microsoft.com/office/drawing/2014/main" id="{10C2BDAF-4C61-49CB-B93F-B1F5C866464B}"/>
              </a:ext>
            </a:extLst>
          </p:cNvPr>
          <p:cNvCxnSpPr>
            <a:cxnSpLocks/>
          </p:cNvCxnSpPr>
          <p:nvPr userDrawn="1"/>
        </p:nvCxnSpPr>
        <p:spPr>
          <a:xfrm>
            <a:off x="-1" y="6858000"/>
            <a:ext cx="12192001" cy="0"/>
          </a:xfrm>
          <a:prstGeom prst="line">
            <a:avLst/>
          </a:prstGeom>
          <a:ln w="57150">
            <a:solidFill>
              <a:srgbClr val="D7D8DB"/>
            </a:solidFill>
          </a:ln>
        </p:spPr>
        <p:style>
          <a:lnRef idx="1">
            <a:schemeClr val="accent1"/>
          </a:lnRef>
          <a:fillRef idx="0">
            <a:schemeClr val="accent1"/>
          </a:fillRef>
          <a:effectRef idx="0">
            <a:schemeClr val="accent1"/>
          </a:effectRef>
          <a:fontRef idx="minor">
            <a:schemeClr val="tx1"/>
          </a:fontRef>
        </p:style>
      </p:cxnSp>
      <p:pic>
        <p:nvPicPr>
          <p:cNvPr id="9" name="Picture 8" descr="Logo&#10;&#10;Description automatically generated">
            <a:extLst>
              <a:ext uri="{FF2B5EF4-FFF2-40B4-BE49-F238E27FC236}">
                <a16:creationId xmlns:a16="http://schemas.microsoft.com/office/drawing/2014/main" id="{3F0D656D-0E55-45BB-9C16-AF21756946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5966" y="6285719"/>
            <a:ext cx="1162289" cy="496386"/>
          </a:xfrm>
          <a:prstGeom prst="rect">
            <a:avLst/>
          </a:prstGeom>
        </p:spPr>
      </p:pic>
      <p:sp>
        <p:nvSpPr>
          <p:cNvPr id="20" name="Title 3">
            <a:extLst>
              <a:ext uri="{FF2B5EF4-FFF2-40B4-BE49-F238E27FC236}">
                <a16:creationId xmlns:a16="http://schemas.microsoft.com/office/drawing/2014/main" id="{E8081572-69A9-4B9B-8936-C4DE1FFEF2BF}"/>
              </a:ext>
            </a:extLst>
          </p:cNvPr>
          <p:cNvSpPr>
            <a:spLocks noGrp="1"/>
          </p:cNvSpPr>
          <p:nvPr>
            <p:ph type="ctrTitle" hasCustomPrompt="1"/>
          </p:nvPr>
        </p:nvSpPr>
        <p:spPr>
          <a:xfrm>
            <a:off x="747033" y="2881382"/>
            <a:ext cx="7453993" cy="780921"/>
          </a:xfrm>
          <a:prstGeom prst="rect">
            <a:avLst/>
          </a:prstGeom>
        </p:spPr>
        <p:txBody>
          <a:bodyPr/>
          <a:lstStyle>
            <a:lvl1pPr>
              <a:defRPr sz="4800">
                <a:solidFill>
                  <a:srgbClr val="595959"/>
                </a:solidFill>
              </a:defRPr>
            </a:lvl1pPr>
          </a:lstStyle>
          <a:p>
            <a:r>
              <a:rPr lang="en-US"/>
              <a:t>Main title here</a:t>
            </a:r>
          </a:p>
        </p:txBody>
      </p:sp>
      <p:sp>
        <p:nvSpPr>
          <p:cNvPr id="28" name="Subtitle 4">
            <a:extLst>
              <a:ext uri="{FF2B5EF4-FFF2-40B4-BE49-F238E27FC236}">
                <a16:creationId xmlns:a16="http://schemas.microsoft.com/office/drawing/2014/main" id="{F9DAA6A1-6394-466D-B1B9-0E45B1776CBD}"/>
              </a:ext>
            </a:extLst>
          </p:cNvPr>
          <p:cNvSpPr>
            <a:spLocks noGrp="1"/>
          </p:cNvSpPr>
          <p:nvPr>
            <p:ph type="subTitle" idx="1" hasCustomPrompt="1"/>
          </p:nvPr>
        </p:nvSpPr>
        <p:spPr>
          <a:xfrm>
            <a:off x="747030" y="3738200"/>
            <a:ext cx="3234421" cy="496386"/>
          </a:xfrm>
          <a:prstGeom prst="rect">
            <a:avLst/>
          </a:prstGeom>
        </p:spPr>
        <p:txBody>
          <a:bodyPr/>
          <a:lstStyle>
            <a:lvl1pPr>
              <a:buFontTx/>
              <a:buNone/>
              <a:defRPr sz="2900">
                <a:solidFill>
                  <a:srgbClr val="737881"/>
                </a:solidFill>
              </a:defRPr>
            </a:lvl1pPr>
          </a:lstStyle>
          <a:p>
            <a:r>
              <a:rPr lang="en-US"/>
              <a:t>Subtitle here</a:t>
            </a:r>
          </a:p>
        </p:txBody>
      </p:sp>
    </p:spTree>
    <p:extLst>
      <p:ext uri="{BB962C8B-B14F-4D97-AF65-F5344CB8AC3E}">
        <p14:creationId xmlns:p14="http://schemas.microsoft.com/office/powerpoint/2010/main" val="40065762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4BB67A24-27F6-4DB1-B3BA-B12C176FA68A}"/>
              </a:ext>
            </a:extLst>
          </p:cNvPr>
          <p:cNvSpPr>
            <a:spLocks noGrp="1"/>
          </p:cNvSpPr>
          <p:nvPr>
            <p:ph type="ctrTitle" hasCustomPrompt="1"/>
          </p:nvPr>
        </p:nvSpPr>
        <p:spPr>
          <a:xfrm>
            <a:off x="566058" y="324873"/>
            <a:ext cx="7453993" cy="663467"/>
          </a:xfrm>
          <a:prstGeom prst="rect">
            <a:avLst/>
          </a:prstGeom>
        </p:spPr>
        <p:txBody>
          <a:bodyPr/>
          <a:lstStyle>
            <a:lvl1pPr>
              <a:defRPr sz="3700">
                <a:solidFill>
                  <a:srgbClr val="595959"/>
                </a:solidFill>
              </a:defRPr>
            </a:lvl1pPr>
          </a:lstStyle>
          <a:p>
            <a:r>
              <a:rPr lang="en-US"/>
              <a:t>Main title here</a:t>
            </a:r>
          </a:p>
        </p:txBody>
      </p:sp>
    </p:spTree>
    <p:extLst>
      <p:ext uri="{BB962C8B-B14F-4D97-AF65-F5344CB8AC3E}">
        <p14:creationId xmlns:p14="http://schemas.microsoft.com/office/powerpoint/2010/main" val="33758108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Main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FC95C08-F79F-4FC4-9F2B-D7409641D579}"/>
              </a:ext>
            </a:extLst>
          </p:cNvPr>
          <p:cNvSpPr/>
          <p:nvPr userDrawn="1"/>
        </p:nvSpPr>
        <p:spPr>
          <a:xfrm>
            <a:off x="2" y="1459980"/>
            <a:ext cx="12191999" cy="4800539"/>
          </a:xfrm>
          <a:prstGeom prst="rect">
            <a:avLst/>
          </a:prstGeom>
          <a:gradFill flip="none" rotWithShape="1">
            <a:gsLst>
              <a:gs pos="39000">
                <a:schemeClr val="bg1"/>
              </a:gs>
              <a:gs pos="100000">
                <a:srgbClr val="BDFFFF">
                  <a:alpha val="3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Rectangle 2">
            <a:extLst>
              <a:ext uri="{FF2B5EF4-FFF2-40B4-BE49-F238E27FC236}">
                <a16:creationId xmlns:a16="http://schemas.microsoft.com/office/drawing/2014/main" id="{22000FC4-92C8-4C17-BED3-6147E760C90D}"/>
              </a:ext>
            </a:extLst>
          </p:cNvPr>
          <p:cNvSpPr/>
          <p:nvPr userDrawn="1"/>
        </p:nvSpPr>
        <p:spPr>
          <a:xfrm>
            <a:off x="2" y="1"/>
            <a:ext cx="12191999" cy="61223"/>
          </a:xfrm>
          <a:prstGeom prst="rect">
            <a:avLst/>
          </a:prstGeom>
          <a:gradFill>
            <a:gsLst>
              <a:gs pos="61000">
                <a:srgbClr val="4080F2"/>
              </a:gs>
              <a:gs pos="15000">
                <a:srgbClr val="7E17E5"/>
              </a:gs>
              <a:gs pos="100000">
                <a:srgbClr val="00EAFF"/>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2343264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D66D124-52ED-4F3F-8055-A1817182F004}"/>
              </a:ext>
            </a:extLst>
          </p:cNvPr>
          <p:cNvSpPr/>
          <p:nvPr userDrawn="1"/>
        </p:nvSpPr>
        <p:spPr>
          <a:xfrm>
            <a:off x="0" y="1"/>
            <a:ext cx="12192000" cy="1302236"/>
          </a:xfrm>
          <a:prstGeom prst="rect">
            <a:avLst/>
          </a:prstGeom>
          <a:solidFill>
            <a:srgbClr val="F5F5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0FAF9"/>
              </a:solidFill>
            </a:endParaRPr>
          </a:p>
        </p:txBody>
      </p:sp>
      <p:sp>
        <p:nvSpPr>
          <p:cNvPr id="9" name="TextBox 8">
            <a:extLst>
              <a:ext uri="{FF2B5EF4-FFF2-40B4-BE49-F238E27FC236}">
                <a16:creationId xmlns:a16="http://schemas.microsoft.com/office/drawing/2014/main" id="{DDFFC194-E39A-4CC7-AB09-1FF6E17C0BB4}"/>
              </a:ext>
            </a:extLst>
          </p:cNvPr>
          <p:cNvSpPr txBox="1"/>
          <p:nvPr userDrawn="1"/>
        </p:nvSpPr>
        <p:spPr>
          <a:xfrm>
            <a:off x="856591" y="2997063"/>
            <a:ext cx="3066947" cy="1077218"/>
          </a:xfrm>
          <a:prstGeom prst="rect">
            <a:avLst/>
          </a:prstGeom>
          <a:noFill/>
        </p:spPr>
        <p:txBody>
          <a:bodyPr wrap="square">
            <a:spAutoFit/>
          </a:bodyPr>
          <a:lstStyle/>
          <a:p>
            <a:pPr marR="0" algn="l" rtl="0"/>
            <a:r>
              <a:rPr lang="en-US" b="0" i="0" u="none" strike="noStrike" baseline="30000">
                <a:solidFill>
                  <a:srgbClr val="737881"/>
                </a:solidFill>
                <a:latin typeface="Calibri" panose="020F0502020204030204" pitchFamily="34" charset="0"/>
              </a:rPr>
              <a:t>SEW Headquarters</a:t>
            </a:r>
          </a:p>
          <a:p>
            <a:pPr marR="0" algn="l" rtl="0"/>
            <a:r>
              <a:rPr lang="en-US" b="0" i="0" u="none" strike="noStrike" baseline="30000">
                <a:solidFill>
                  <a:srgbClr val="737881"/>
                </a:solidFill>
                <a:latin typeface="Calibri" panose="020F0502020204030204" pitchFamily="34" charset="0"/>
              </a:rPr>
              <a:t>15495 Sand Canyon Ave. Ste. 100, Irvine, CA 92618. </a:t>
            </a:r>
          </a:p>
          <a:p>
            <a:pPr marR="0" algn="l" rtl="0"/>
            <a:r>
              <a:rPr lang="en-US" b="0" i="0" u="none" strike="noStrike" baseline="30000">
                <a:solidFill>
                  <a:srgbClr val="737881"/>
                </a:solidFill>
                <a:latin typeface="Calibri" panose="020F0502020204030204" pitchFamily="34" charset="0"/>
              </a:rPr>
              <a:t>info@SEW.ai</a:t>
            </a:r>
          </a:p>
        </p:txBody>
      </p:sp>
      <p:sp>
        <p:nvSpPr>
          <p:cNvPr id="11" name="TextBox 10">
            <a:extLst>
              <a:ext uri="{FF2B5EF4-FFF2-40B4-BE49-F238E27FC236}">
                <a16:creationId xmlns:a16="http://schemas.microsoft.com/office/drawing/2014/main" id="{FB59319C-6E8F-4F9B-9003-B46636C8647E}"/>
              </a:ext>
            </a:extLst>
          </p:cNvPr>
          <p:cNvSpPr txBox="1"/>
          <p:nvPr userDrawn="1"/>
        </p:nvSpPr>
        <p:spPr>
          <a:xfrm>
            <a:off x="856591" y="3901567"/>
            <a:ext cx="6124221" cy="461665"/>
          </a:xfrm>
          <a:prstGeom prst="rect">
            <a:avLst/>
          </a:prstGeom>
          <a:noFill/>
        </p:spPr>
        <p:txBody>
          <a:bodyPr wrap="square">
            <a:spAutoFit/>
          </a:bodyPr>
          <a:lstStyle/>
          <a:p>
            <a:pPr marR="0" algn="l" rtl="0"/>
            <a:r>
              <a:rPr lang="en-US" b="0" i="0" u="none" strike="noStrike" baseline="30000">
                <a:solidFill>
                  <a:srgbClr val="737881"/>
                </a:solidFill>
                <a:latin typeface="Calibri" panose="020F0502020204030204" pitchFamily="34" charset="0"/>
              </a:rPr>
              <a:t>(949) 409-6833</a:t>
            </a:r>
            <a:endParaRPr lang="en-US">
              <a:solidFill>
                <a:srgbClr val="737881"/>
              </a:solidFill>
            </a:endParaRPr>
          </a:p>
        </p:txBody>
      </p:sp>
      <p:sp>
        <p:nvSpPr>
          <p:cNvPr id="12" name="TextBox 11">
            <a:extLst>
              <a:ext uri="{FF2B5EF4-FFF2-40B4-BE49-F238E27FC236}">
                <a16:creationId xmlns:a16="http://schemas.microsoft.com/office/drawing/2014/main" id="{672F82D6-1B35-4DBE-8C70-C179D046422B}"/>
              </a:ext>
            </a:extLst>
          </p:cNvPr>
          <p:cNvSpPr txBox="1"/>
          <p:nvPr userDrawn="1"/>
        </p:nvSpPr>
        <p:spPr>
          <a:xfrm>
            <a:off x="856591" y="2383852"/>
            <a:ext cx="6163733" cy="748923"/>
          </a:xfrm>
          <a:prstGeom prst="rect">
            <a:avLst/>
          </a:prstGeom>
          <a:noFill/>
        </p:spPr>
        <p:txBody>
          <a:bodyPr wrap="square">
            <a:spAutoFit/>
          </a:bodyPr>
          <a:lstStyle/>
          <a:p>
            <a:pPr marR="0" algn="l" rtl="0"/>
            <a:r>
              <a:rPr lang="en-US" sz="6400" b="0" i="0" u="none" strike="noStrike" baseline="30000">
                <a:solidFill>
                  <a:srgbClr val="373E4B"/>
                </a:solidFill>
                <a:latin typeface="Calibri" panose="020F0502020204030204" pitchFamily="34" charset="0"/>
              </a:rPr>
              <a:t>THANK YOU</a:t>
            </a:r>
          </a:p>
        </p:txBody>
      </p:sp>
    </p:spTree>
    <p:extLst>
      <p:ext uri="{BB962C8B-B14F-4D97-AF65-F5344CB8AC3E}">
        <p14:creationId xmlns:p14="http://schemas.microsoft.com/office/powerpoint/2010/main" val="37900291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35268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6339E2B-C397-493E-B54D-625FBD01D248}"/>
              </a:ext>
            </a:extLst>
          </p:cNvPr>
          <p:cNvSpPr txBox="1"/>
          <p:nvPr userDrawn="1"/>
        </p:nvSpPr>
        <p:spPr>
          <a:xfrm>
            <a:off x="5207209" y="6550916"/>
            <a:ext cx="1777585" cy="256480"/>
          </a:xfrm>
          <a:prstGeom prst="rect">
            <a:avLst/>
          </a:prstGeom>
          <a:noFill/>
        </p:spPr>
        <p:txBody>
          <a:bodyPr wrap="square">
            <a:spAutoFit/>
          </a:bodyPr>
          <a:lstStyle/>
          <a:p>
            <a:pPr marR="0" algn="l" rtl="0"/>
            <a:r>
              <a:rPr lang="en-US" sz="1600" b="0" i="0" u="none" strike="noStrike" baseline="30000">
                <a:solidFill>
                  <a:srgbClr val="737881"/>
                </a:solidFill>
                <a:latin typeface="Calibri" panose="020F0502020204030204" pitchFamily="34" charset="0"/>
              </a:rPr>
              <a:t>©2021 Smart Energy Water  </a:t>
            </a:r>
          </a:p>
        </p:txBody>
      </p:sp>
      <p:sp>
        <p:nvSpPr>
          <p:cNvPr id="13" name="TextBox 12">
            <a:extLst>
              <a:ext uri="{FF2B5EF4-FFF2-40B4-BE49-F238E27FC236}">
                <a16:creationId xmlns:a16="http://schemas.microsoft.com/office/drawing/2014/main" id="{E4F6350B-CA94-41E5-913B-2F13D146B0B7}"/>
              </a:ext>
            </a:extLst>
          </p:cNvPr>
          <p:cNvSpPr txBox="1"/>
          <p:nvPr userDrawn="1"/>
        </p:nvSpPr>
        <p:spPr>
          <a:xfrm>
            <a:off x="11298767" y="6452574"/>
            <a:ext cx="711200" cy="297454"/>
          </a:xfrm>
          <a:prstGeom prst="rect">
            <a:avLst/>
          </a:prstGeom>
          <a:noFill/>
        </p:spPr>
        <p:txBody>
          <a:bodyPr wrap="square" rtlCol="0">
            <a:spAutoFit/>
          </a:bodyPr>
          <a:lstStyle/>
          <a:p>
            <a:pPr algn="ctr"/>
            <a:fld id="{65205A7A-F7FD-43FB-A8BF-512E48053686}" type="slidenum">
              <a:rPr lang="en-US" sz="1333" b="0" smtClean="0">
                <a:solidFill>
                  <a:srgbClr val="373E4B"/>
                </a:solidFill>
                <a:latin typeface="+mn-lt"/>
              </a:rPr>
              <a:pPr algn="ctr"/>
              <a:t>‹#›</a:t>
            </a:fld>
            <a:endParaRPr lang="en-US" sz="1333" b="0">
              <a:solidFill>
                <a:srgbClr val="373E4B"/>
              </a:solidFill>
              <a:latin typeface="+mn-lt"/>
            </a:endParaRPr>
          </a:p>
        </p:txBody>
      </p:sp>
      <p:cxnSp>
        <p:nvCxnSpPr>
          <p:cNvPr id="14" name="Straight Connector 13">
            <a:extLst>
              <a:ext uri="{FF2B5EF4-FFF2-40B4-BE49-F238E27FC236}">
                <a16:creationId xmlns:a16="http://schemas.microsoft.com/office/drawing/2014/main" id="{10C2BDAF-4C61-49CB-B93F-B1F5C866464B}"/>
              </a:ext>
            </a:extLst>
          </p:cNvPr>
          <p:cNvCxnSpPr>
            <a:cxnSpLocks/>
          </p:cNvCxnSpPr>
          <p:nvPr userDrawn="1"/>
        </p:nvCxnSpPr>
        <p:spPr>
          <a:xfrm>
            <a:off x="-1" y="6858000"/>
            <a:ext cx="12192001" cy="0"/>
          </a:xfrm>
          <a:prstGeom prst="line">
            <a:avLst/>
          </a:prstGeom>
          <a:ln w="57150">
            <a:solidFill>
              <a:srgbClr val="D7D8DB"/>
            </a:solidFill>
          </a:ln>
        </p:spPr>
        <p:style>
          <a:lnRef idx="1">
            <a:schemeClr val="accent1"/>
          </a:lnRef>
          <a:fillRef idx="0">
            <a:schemeClr val="accent1"/>
          </a:fillRef>
          <a:effectRef idx="0">
            <a:schemeClr val="accent1"/>
          </a:effectRef>
          <a:fontRef idx="minor">
            <a:schemeClr val="tx1"/>
          </a:fontRef>
        </p:style>
      </p:cxnSp>
      <p:pic>
        <p:nvPicPr>
          <p:cNvPr id="9" name="Picture 8" descr="Logo&#10;&#10;Description automatically generated">
            <a:extLst>
              <a:ext uri="{FF2B5EF4-FFF2-40B4-BE49-F238E27FC236}">
                <a16:creationId xmlns:a16="http://schemas.microsoft.com/office/drawing/2014/main" id="{3F0D656D-0E55-45BB-9C16-AF21756946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5966" y="6285719"/>
            <a:ext cx="1162289" cy="496386"/>
          </a:xfrm>
          <a:prstGeom prst="rect">
            <a:avLst/>
          </a:prstGeom>
        </p:spPr>
      </p:pic>
      <p:sp>
        <p:nvSpPr>
          <p:cNvPr id="20" name="Title 3">
            <a:extLst>
              <a:ext uri="{FF2B5EF4-FFF2-40B4-BE49-F238E27FC236}">
                <a16:creationId xmlns:a16="http://schemas.microsoft.com/office/drawing/2014/main" id="{E8081572-69A9-4B9B-8936-C4DE1FFEF2BF}"/>
              </a:ext>
            </a:extLst>
          </p:cNvPr>
          <p:cNvSpPr>
            <a:spLocks noGrp="1"/>
          </p:cNvSpPr>
          <p:nvPr>
            <p:ph type="ctrTitle" hasCustomPrompt="1"/>
          </p:nvPr>
        </p:nvSpPr>
        <p:spPr>
          <a:xfrm>
            <a:off x="747033" y="2881382"/>
            <a:ext cx="7453993" cy="780921"/>
          </a:xfrm>
          <a:prstGeom prst="rect">
            <a:avLst/>
          </a:prstGeom>
        </p:spPr>
        <p:txBody>
          <a:bodyPr/>
          <a:lstStyle>
            <a:lvl1pPr>
              <a:defRPr sz="4800">
                <a:solidFill>
                  <a:srgbClr val="595959"/>
                </a:solidFill>
              </a:defRPr>
            </a:lvl1pPr>
          </a:lstStyle>
          <a:p>
            <a:r>
              <a:rPr lang="en-US"/>
              <a:t>Main title here</a:t>
            </a:r>
          </a:p>
        </p:txBody>
      </p:sp>
      <p:sp>
        <p:nvSpPr>
          <p:cNvPr id="28" name="Subtitle 4">
            <a:extLst>
              <a:ext uri="{FF2B5EF4-FFF2-40B4-BE49-F238E27FC236}">
                <a16:creationId xmlns:a16="http://schemas.microsoft.com/office/drawing/2014/main" id="{F9DAA6A1-6394-466D-B1B9-0E45B1776CBD}"/>
              </a:ext>
            </a:extLst>
          </p:cNvPr>
          <p:cNvSpPr>
            <a:spLocks noGrp="1"/>
          </p:cNvSpPr>
          <p:nvPr>
            <p:ph type="subTitle" idx="1" hasCustomPrompt="1"/>
          </p:nvPr>
        </p:nvSpPr>
        <p:spPr>
          <a:xfrm>
            <a:off x="747030" y="3738200"/>
            <a:ext cx="3234421" cy="496386"/>
          </a:xfrm>
          <a:prstGeom prst="rect">
            <a:avLst/>
          </a:prstGeom>
        </p:spPr>
        <p:txBody>
          <a:bodyPr/>
          <a:lstStyle>
            <a:lvl1pPr>
              <a:buFontTx/>
              <a:buNone/>
              <a:defRPr sz="2933">
                <a:solidFill>
                  <a:srgbClr val="737881"/>
                </a:solidFill>
              </a:defRPr>
            </a:lvl1pPr>
          </a:lstStyle>
          <a:p>
            <a:r>
              <a:rPr lang="en-US"/>
              <a:t>Subtitle here</a:t>
            </a:r>
          </a:p>
        </p:txBody>
      </p:sp>
    </p:spTree>
    <p:extLst>
      <p:ext uri="{BB962C8B-B14F-4D97-AF65-F5344CB8AC3E}">
        <p14:creationId xmlns:p14="http://schemas.microsoft.com/office/powerpoint/2010/main" val="40065762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4BB67A24-27F6-4DB1-B3BA-B12C176FA68A}"/>
              </a:ext>
            </a:extLst>
          </p:cNvPr>
          <p:cNvSpPr>
            <a:spLocks noGrp="1"/>
          </p:cNvSpPr>
          <p:nvPr>
            <p:ph type="ctrTitle" hasCustomPrompt="1"/>
          </p:nvPr>
        </p:nvSpPr>
        <p:spPr>
          <a:xfrm>
            <a:off x="566058" y="324873"/>
            <a:ext cx="7453993" cy="663467"/>
          </a:xfrm>
          <a:prstGeom prst="rect">
            <a:avLst/>
          </a:prstGeom>
        </p:spPr>
        <p:txBody>
          <a:bodyPr/>
          <a:lstStyle>
            <a:lvl1pPr>
              <a:defRPr sz="3733">
                <a:solidFill>
                  <a:srgbClr val="595959"/>
                </a:solidFill>
              </a:defRPr>
            </a:lvl1pPr>
          </a:lstStyle>
          <a:p>
            <a:r>
              <a:rPr lang="en-US"/>
              <a:t>Main title here</a:t>
            </a:r>
          </a:p>
        </p:txBody>
      </p:sp>
    </p:spTree>
    <p:extLst>
      <p:ext uri="{BB962C8B-B14F-4D97-AF65-F5344CB8AC3E}">
        <p14:creationId xmlns:p14="http://schemas.microsoft.com/office/powerpoint/2010/main" val="33758108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D66D124-52ED-4F3F-8055-A1817182F004}"/>
              </a:ext>
            </a:extLst>
          </p:cNvPr>
          <p:cNvSpPr/>
          <p:nvPr userDrawn="1"/>
        </p:nvSpPr>
        <p:spPr>
          <a:xfrm>
            <a:off x="0" y="1"/>
            <a:ext cx="12192000" cy="1302236"/>
          </a:xfrm>
          <a:prstGeom prst="rect">
            <a:avLst/>
          </a:prstGeom>
          <a:solidFill>
            <a:srgbClr val="F5F5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F0FAF9"/>
              </a:solidFill>
            </a:endParaRPr>
          </a:p>
        </p:txBody>
      </p:sp>
      <p:sp>
        <p:nvSpPr>
          <p:cNvPr id="9" name="TextBox 8">
            <a:extLst>
              <a:ext uri="{FF2B5EF4-FFF2-40B4-BE49-F238E27FC236}">
                <a16:creationId xmlns:a16="http://schemas.microsoft.com/office/drawing/2014/main" id="{DDFFC194-E39A-4CC7-AB09-1FF6E17C0BB4}"/>
              </a:ext>
            </a:extLst>
          </p:cNvPr>
          <p:cNvSpPr txBox="1"/>
          <p:nvPr userDrawn="1"/>
        </p:nvSpPr>
        <p:spPr>
          <a:xfrm>
            <a:off x="856591" y="2997063"/>
            <a:ext cx="3066947" cy="1733808"/>
          </a:xfrm>
          <a:prstGeom prst="rect">
            <a:avLst/>
          </a:prstGeom>
          <a:noFill/>
        </p:spPr>
        <p:txBody>
          <a:bodyPr wrap="square">
            <a:spAutoFit/>
          </a:bodyPr>
          <a:lstStyle/>
          <a:p>
            <a:pPr marR="0" algn="l" rtl="0"/>
            <a:r>
              <a:rPr lang="en-US" sz="3200" b="0" i="0" u="none" strike="noStrike" baseline="30000">
                <a:solidFill>
                  <a:srgbClr val="737881"/>
                </a:solidFill>
                <a:latin typeface="Calibri" panose="020F0502020204030204" pitchFamily="34" charset="0"/>
              </a:rPr>
              <a:t>SEW Headquarters</a:t>
            </a:r>
          </a:p>
          <a:p>
            <a:pPr marR="0" algn="l" rtl="0"/>
            <a:r>
              <a:rPr lang="en-US" sz="3200" b="0" i="0" u="none" strike="noStrike" baseline="30000">
                <a:solidFill>
                  <a:srgbClr val="737881"/>
                </a:solidFill>
                <a:latin typeface="Calibri" panose="020F0502020204030204" pitchFamily="34" charset="0"/>
              </a:rPr>
              <a:t>15495 Sand Canyon Ave. Ste. 100, Irvine, CA 92618. </a:t>
            </a:r>
          </a:p>
          <a:p>
            <a:pPr marR="0" algn="l" rtl="0"/>
            <a:r>
              <a:rPr lang="en-US" sz="3200" b="0" i="0" u="none" strike="noStrike" baseline="30000">
                <a:solidFill>
                  <a:srgbClr val="737881"/>
                </a:solidFill>
                <a:latin typeface="Calibri" panose="020F0502020204030204" pitchFamily="34" charset="0"/>
              </a:rPr>
              <a:t>info@SEW.ai</a:t>
            </a:r>
          </a:p>
        </p:txBody>
      </p:sp>
      <p:sp>
        <p:nvSpPr>
          <p:cNvPr id="11" name="TextBox 10">
            <a:extLst>
              <a:ext uri="{FF2B5EF4-FFF2-40B4-BE49-F238E27FC236}">
                <a16:creationId xmlns:a16="http://schemas.microsoft.com/office/drawing/2014/main" id="{FB59319C-6E8F-4F9B-9003-B46636C8647E}"/>
              </a:ext>
            </a:extLst>
          </p:cNvPr>
          <p:cNvSpPr txBox="1"/>
          <p:nvPr userDrawn="1"/>
        </p:nvSpPr>
        <p:spPr>
          <a:xfrm>
            <a:off x="856591" y="3901567"/>
            <a:ext cx="6124221" cy="584775"/>
          </a:xfrm>
          <a:prstGeom prst="rect">
            <a:avLst/>
          </a:prstGeom>
          <a:noFill/>
        </p:spPr>
        <p:txBody>
          <a:bodyPr wrap="square">
            <a:spAutoFit/>
          </a:bodyPr>
          <a:lstStyle/>
          <a:p>
            <a:pPr marR="0" algn="l" rtl="0"/>
            <a:r>
              <a:rPr lang="en-US" sz="3200" b="0" i="0" u="none" strike="noStrike" baseline="30000">
                <a:solidFill>
                  <a:srgbClr val="737881"/>
                </a:solidFill>
                <a:latin typeface="Calibri" panose="020F0502020204030204" pitchFamily="34" charset="0"/>
              </a:rPr>
              <a:t>(949) 409-6833</a:t>
            </a:r>
            <a:endParaRPr lang="en-US" sz="3200">
              <a:solidFill>
                <a:srgbClr val="737881"/>
              </a:solidFill>
            </a:endParaRPr>
          </a:p>
        </p:txBody>
      </p:sp>
      <p:sp>
        <p:nvSpPr>
          <p:cNvPr id="12" name="TextBox 11">
            <a:extLst>
              <a:ext uri="{FF2B5EF4-FFF2-40B4-BE49-F238E27FC236}">
                <a16:creationId xmlns:a16="http://schemas.microsoft.com/office/drawing/2014/main" id="{672F82D6-1B35-4DBE-8C70-C179D046422B}"/>
              </a:ext>
            </a:extLst>
          </p:cNvPr>
          <p:cNvSpPr txBox="1"/>
          <p:nvPr userDrawn="1"/>
        </p:nvSpPr>
        <p:spPr>
          <a:xfrm>
            <a:off x="856591" y="2383852"/>
            <a:ext cx="6163733" cy="748923"/>
          </a:xfrm>
          <a:prstGeom prst="rect">
            <a:avLst/>
          </a:prstGeom>
          <a:noFill/>
        </p:spPr>
        <p:txBody>
          <a:bodyPr wrap="square">
            <a:spAutoFit/>
          </a:bodyPr>
          <a:lstStyle/>
          <a:p>
            <a:pPr marR="0" algn="l" rtl="0"/>
            <a:r>
              <a:rPr lang="en-US" sz="6400" b="0" i="0" u="none" strike="noStrike" baseline="30000">
                <a:solidFill>
                  <a:srgbClr val="373E4B"/>
                </a:solidFill>
                <a:latin typeface="Calibri" panose="020F0502020204030204" pitchFamily="34" charset="0"/>
              </a:rPr>
              <a:t>THANK YOU</a:t>
            </a:r>
          </a:p>
        </p:txBody>
      </p:sp>
    </p:spTree>
    <p:extLst>
      <p:ext uri="{BB962C8B-B14F-4D97-AF65-F5344CB8AC3E}">
        <p14:creationId xmlns:p14="http://schemas.microsoft.com/office/powerpoint/2010/main" val="3790029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35268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D7878F1-6806-46A2-B136-82CC853834EF}"/>
              </a:ext>
            </a:extLst>
          </p:cNvPr>
          <p:cNvSpPr/>
          <p:nvPr userDrawn="1"/>
        </p:nvSpPr>
        <p:spPr>
          <a:xfrm>
            <a:off x="-1" y="18579"/>
            <a:ext cx="12191999" cy="6260520"/>
          </a:xfrm>
          <a:prstGeom prst="rect">
            <a:avLst/>
          </a:prstGeom>
          <a:gradFill flip="none" rotWithShape="1">
            <a:gsLst>
              <a:gs pos="0">
                <a:schemeClr val="bg1"/>
              </a:gs>
              <a:gs pos="100000">
                <a:srgbClr val="BDFFFF">
                  <a:alpha val="3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TextBox 11">
            <a:extLst>
              <a:ext uri="{FF2B5EF4-FFF2-40B4-BE49-F238E27FC236}">
                <a16:creationId xmlns:a16="http://schemas.microsoft.com/office/drawing/2014/main" id="{96339E2B-C397-493E-B54D-625FBD01D248}"/>
              </a:ext>
            </a:extLst>
          </p:cNvPr>
          <p:cNvSpPr txBox="1"/>
          <p:nvPr userDrawn="1"/>
        </p:nvSpPr>
        <p:spPr>
          <a:xfrm>
            <a:off x="5207209" y="6550916"/>
            <a:ext cx="1777585" cy="256480"/>
          </a:xfrm>
          <a:prstGeom prst="rect">
            <a:avLst/>
          </a:prstGeom>
          <a:noFill/>
        </p:spPr>
        <p:txBody>
          <a:bodyPr wrap="square">
            <a:spAutoFit/>
          </a:bodyPr>
          <a:lstStyle/>
          <a:p>
            <a:pPr marR="0" algn="l" rtl="0"/>
            <a:r>
              <a:rPr lang="en-US" sz="1600" b="0" i="0" u="none" strike="noStrike" baseline="30000">
                <a:solidFill>
                  <a:srgbClr val="737881"/>
                </a:solidFill>
                <a:latin typeface="Calibri" panose="020F0502020204030204" pitchFamily="34" charset="0"/>
              </a:rPr>
              <a:t>©2022 Smart Energy Water  </a:t>
            </a:r>
          </a:p>
        </p:txBody>
      </p:sp>
      <p:sp>
        <p:nvSpPr>
          <p:cNvPr id="13" name="TextBox 12">
            <a:extLst>
              <a:ext uri="{FF2B5EF4-FFF2-40B4-BE49-F238E27FC236}">
                <a16:creationId xmlns:a16="http://schemas.microsoft.com/office/drawing/2014/main" id="{E4F6350B-CA94-41E5-913B-2F13D146B0B7}"/>
              </a:ext>
            </a:extLst>
          </p:cNvPr>
          <p:cNvSpPr txBox="1"/>
          <p:nvPr userDrawn="1"/>
        </p:nvSpPr>
        <p:spPr>
          <a:xfrm>
            <a:off x="11298767" y="6452574"/>
            <a:ext cx="711200" cy="297454"/>
          </a:xfrm>
          <a:prstGeom prst="rect">
            <a:avLst/>
          </a:prstGeom>
          <a:noFill/>
        </p:spPr>
        <p:txBody>
          <a:bodyPr wrap="square" rtlCol="0">
            <a:spAutoFit/>
          </a:bodyPr>
          <a:lstStyle/>
          <a:p>
            <a:pPr algn="ctr"/>
            <a:fld id="{65205A7A-F7FD-43FB-A8BF-512E48053686}" type="slidenum">
              <a:rPr lang="en-US" sz="1333" b="0" smtClean="0">
                <a:solidFill>
                  <a:srgbClr val="373E4B"/>
                </a:solidFill>
                <a:latin typeface="+mn-lt"/>
              </a:rPr>
              <a:pPr algn="ctr"/>
              <a:t>‹#›</a:t>
            </a:fld>
            <a:endParaRPr lang="en-US" sz="1333" b="0">
              <a:solidFill>
                <a:srgbClr val="373E4B"/>
              </a:solidFill>
              <a:latin typeface="+mn-lt"/>
            </a:endParaRPr>
          </a:p>
        </p:txBody>
      </p:sp>
      <p:cxnSp>
        <p:nvCxnSpPr>
          <p:cNvPr id="14" name="Straight Connector 13">
            <a:extLst>
              <a:ext uri="{FF2B5EF4-FFF2-40B4-BE49-F238E27FC236}">
                <a16:creationId xmlns:a16="http://schemas.microsoft.com/office/drawing/2014/main" id="{10C2BDAF-4C61-49CB-B93F-B1F5C866464B}"/>
              </a:ext>
            </a:extLst>
          </p:cNvPr>
          <p:cNvCxnSpPr>
            <a:cxnSpLocks/>
          </p:cNvCxnSpPr>
          <p:nvPr userDrawn="1"/>
        </p:nvCxnSpPr>
        <p:spPr>
          <a:xfrm>
            <a:off x="-1" y="6858000"/>
            <a:ext cx="12192001" cy="0"/>
          </a:xfrm>
          <a:prstGeom prst="line">
            <a:avLst/>
          </a:prstGeom>
          <a:ln w="57150">
            <a:solidFill>
              <a:srgbClr val="D7D8DB"/>
            </a:solidFill>
          </a:ln>
        </p:spPr>
        <p:style>
          <a:lnRef idx="1">
            <a:schemeClr val="accent1"/>
          </a:lnRef>
          <a:fillRef idx="0">
            <a:schemeClr val="accent1"/>
          </a:fillRef>
          <a:effectRef idx="0">
            <a:schemeClr val="accent1"/>
          </a:effectRef>
          <a:fontRef idx="minor">
            <a:schemeClr val="tx1"/>
          </a:fontRef>
        </p:style>
      </p:cxnSp>
      <p:pic>
        <p:nvPicPr>
          <p:cNvPr id="9" name="Picture 8" descr="Logo&#10;&#10;Description automatically generated">
            <a:extLst>
              <a:ext uri="{FF2B5EF4-FFF2-40B4-BE49-F238E27FC236}">
                <a16:creationId xmlns:a16="http://schemas.microsoft.com/office/drawing/2014/main" id="{3F0D656D-0E55-45BB-9C16-AF21756946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5966" y="6285719"/>
            <a:ext cx="1162289" cy="496386"/>
          </a:xfrm>
          <a:prstGeom prst="rect">
            <a:avLst/>
          </a:prstGeom>
        </p:spPr>
      </p:pic>
      <p:sp>
        <p:nvSpPr>
          <p:cNvPr id="20" name="Title 3">
            <a:extLst>
              <a:ext uri="{FF2B5EF4-FFF2-40B4-BE49-F238E27FC236}">
                <a16:creationId xmlns:a16="http://schemas.microsoft.com/office/drawing/2014/main" id="{E8081572-69A9-4B9B-8936-C4DE1FFEF2BF}"/>
              </a:ext>
            </a:extLst>
          </p:cNvPr>
          <p:cNvSpPr>
            <a:spLocks noGrp="1"/>
          </p:cNvSpPr>
          <p:nvPr>
            <p:ph type="ctrTitle" hasCustomPrompt="1"/>
          </p:nvPr>
        </p:nvSpPr>
        <p:spPr>
          <a:xfrm>
            <a:off x="747033" y="2881382"/>
            <a:ext cx="7453993" cy="780921"/>
          </a:xfrm>
          <a:prstGeom prst="rect">
            <a:avLst/>
          </a:prstGeom>
        </p:spPr>
        <p:txBody>
          <a:bodyPr/>
          <a:lstStyle>
            <a:lvl1pPr>
              <a:defRPr sz="4800">
                <a:solidFill>
                  <a:srgbClr val="595959"/>
                </a:solidFill>
              </a:defRPr>
            </a:lvl1pPr>
          </a:lstStyle>
          <a:p>
            <a:r>
              <a:rPr lang="en-US"/>
              <a:t>Main title here</a:t>
            </a:r>
          </a:p>
        </p:txBody>
      </p:sp>
      <p:sp>
        <p:nvSpPr>
          <p:cNvPr id="28" name="Subtitle 4">
            <a:extLst>
              <a:ext uri="{FF2B5EF4-FFF2-40B4-BE49-F238E27FC236}">
                <a16:creationId xmlns:a16="http://schemas.microsoft.com/office/drawing/2014/main" id="{F9DAA6A1-6394-466D-B1B9-0E45B1776CBD}"/>
              </a:ext>
            </a:extLst>
          </p:cNvPr>
          <p:cNvSpPr>
            <a:spLocks noGrp="1"/>
          </p:cNvSpPr>
          <p:nvPr>
            <p:ph type="subTitle" idx="1" hasCustomPrompt="1"/>
          </p:nvPr>
        </p:nvSpPr>
        <p:spPr>
          <a:xfrm>
            <a:off x="747030" y="3738200"/>
            <a:ext cx="3234421" cy="496386"/>
          </a:xfrm>
          <a:prstGeom prst="rect">
            <a:avLst/>
          </a:prstGeom>
        </p:spPr>
        <p:txBody>
          <a:bodyPr/>
          <a:lstStyle>
            <a:lvl1pPr>
              <a:buFontTx/>
              <a:buNone/>
              <a:defRPr sz="2933">
                <a:solidFill>
                  <a:srgbClr val="737881"/>
                </a:solidFill>
              </a:defRPr>
            </a:lvl1pPr>
          </a:lstStyle>
          <a:p>
            <a:r>
              <a:rPr lang="en-US"/>
              <a:t>Subtitle here</a:t>
            </a:r>
          </a:p>
        </p:txBody>
      </p:sp>
      <p:pic>
        <p:nvPicPr>
          <p:cNvPr id="8" name="Picture 7" descr="Icon&#10;&#10;Description automatically generated">
            <a:extLst>
              <a:ext uri="{FF2B5EF4-FFF2-40B4-BE49-F238E27FC236}">
                <a16:creationId xmlns:a16="http://schemas.microsoft.com/office/drawing/2014/main" id="{6976086B-78E4-4B80-981B-27440F23DC66}"/>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50568"/>
          <a:stretch/>
        </p:blipFill>
        <p:spPr>
          <a:xfrm>
            <a:off x="9076267" y="1732171"/>
            <a:ext cx="3115733" cy="4598920"/>
          </a:xfrm>
          <a:prstGeom prst="rect">
            <a:avLst/>
          </a:prstGeom>
        </p:spPr>
      </p:pic>
      <p:pic>
        <p:nvPicPr>
          <p:cNvPr id="10" name="Picture 9" descr="Shape, icon&#10;&#10;Description automatically generated with medium confidence">
            <a:extLst>
              <a:ext uri="{FF2B5EF4-FFF2-40B4-BE49-F238E27FC236}">
                <a16:creationId xmlns:a16="http://schemas.microsoft.com/office/drawing/2014/main" id="{30A4339A-6562-43FC-84DA-E834DB77A8E4}"/>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50756" t="45068"/>
          <a:stretch/>
        </p:blipFill>
        <p:spPr>
          <a:xfrm>
            <a:off x="0" y="0"/>
            <a:ext cx="2225085" cy="1812044"/>
          </a:xfrm>
          <a:prstGeom prst="rect">
            <a:avLst/>
          </a:prstGeom>
        </p:spPr>
      </p:pic>
    </p:spTree>
    <p:extLst>
      <p:ext uri="{BB962C8B-B14F-4D97-AF65-F5344CB8AC3E}">
        <p14:creationId xmlns:p14="http://schemas.microsoft.com/office/powerpoint/2010/main" val="40065762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FC95C08-F79F-4FC4-9F2B-D7409641D579}"/>
              </a:ext>
            </a:extLst>
          </p:cNvPr>
          <p:cNvSpPr/>
          <p:nvPr userDrawn="1"/>
        </p:nvSpPr>
        <p:spPr>
          <a:xfrm>
            <a:off x="2" y="1459980"/>
            <a:ext cx="12191999" cy="4800539"/>
          </a:xfrm>
          <a:prstGeom prst="rect">
            <a:avLst/>
          </a:prstGeom>
          <a:gradFill flip="none" rotWithShape="1">
            <a:gsLst>
              <a:gs pos="39000">
                <a:schemeClr val="bg1"/>
              </a:gs>
              <a:gs pos="100000">
                <a:srgbClr val="BDFFFF">
                  <a:alpha val="3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 name="Rectangle 2">
            <a:extLst>
              <a:ext uri="{FF2B5EF4-FFF2-40B4-BE49-F238E27FC236}">
                <a16:creationId xmlns:a16="http://schemas.microsoft.com/office/drawing/2014/main" id="{22000FC4-92C8-4C17-BED3-6147E760C90D}"/>
              </a:ext>
            </a:extLst>
          </p:cNvPr>
          <p:cNvSpPr/>
          <p:nvPr userDrawn="1"/>
        </p:nvSpPr>
        <p:spPr>
          <a:xfrm>
            <a:off x="2" y="1"/>
            <a:ext cx="12191999" cy="61223"/>
          </a:xfrm>
          <a:prstGeom prst="rect">
            <a:avLst/>
          </a:prstGeom>
          <a:gradFill>
            <a:gsLst>
              <a:gs pos="61000">
                <a:srgbClr val="4080F2"/>
              </a:gs>
              <a:gs pos="15000">
                <a:srgbClr val="7E17E5"/>
              </a:gs>
              <a:gs pos="100000">
                <a:srgbClr val="00EAFF"/>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Tree>
    <p:extLst>
      <p:ext uri="{BB962C8B-B14F-4D97-AF65-F5344CB8AC3E}">
        <p14:creationId xmlns:p14="http://schemas.microsoft.com/office/powerpoint/2010/main" val="33758108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Main 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78E266C-83B9-44F5-848A-DEC7F0B30E1D}"/>
              </a:ext>
            </a:extLst>
          </p:cNvPr>
          <p:cNvSpPr/>
          <p:nvPr userDrawn="1"/>
        </p:nvSpPr>
        <p:spPr>
          <a:xfrm>
            <a:off x="2" y="0"/>
            <a:ext cx="12191999" cy="6260520"/>
          </a:xfrm>
          <a:prstGeom prst="rect">
            <a:avLst/>
          </a:prstGeom>
          <a:gradFill flip="none" rotWithShape="1">
            <a:gsLst>
              <a:gs pos="0">
                <a:schemeClr val="bg1"/>
              </a:gs>
              <a:gs pos="100000">
                <a:srgbClr val="BDFFFF">
                  <a:alpha val="3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 name="Rectangle 4">
            <a:extLst>
              <a:ext uri="{FF2B5EF4-FFF2-40B4-BE49-F238E27FC236}">
                <a16:creationId xmlns:a16="http://schemas.microsoft.com/office/drawing/2014/main" id="{515162CC-F29E-450A-B6A1-BD8E0D24A97C}"/>
              </a:ext>
            </a:extLst>
          </p:cNvPr>
          <p:cNvSpPr/>
          <p:nvPr userDrawn="1"/>
        </p:nvSpPr>
        <p:spPr>
          <a:xfrm>
            <a:off x="2" y="1"/>
            <a:ext cx="12191999" cy="61223"/>
          </a:xfrm>
          <a:prstGeom prst="rect">
            <a:avLst/>
          </a:prstGeom>
          <a:gradFill>
            <a:gsLst>
              <a:gs pos="61000">
                <a:srgbClr val="4080F2"/>
              </a:gs>
              <a:gs pos="15000">
                <a:srgbClr val="7E17E5"/>
              </a:gs>
              <a:gs pos="100000">
                <a:srgbClr val="00EAFF"/>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Tree>
    <p:extLst>
      <p:ext uri="{BB962C8B-B14F-4D97-AF65-F5344CB8AC3E}">
        <p14:creationId xmlns:p14="http://schemas.microsoft.com/office/powerpoint/2010/main" val="18534348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9E66361-245A-4503-A419-1A8524D5A809}"/>
              </a:ext>
            </a:extLst>
          </p:cNvPr>
          <p:cNvSpPr/>
          <p:nvPr userDrawn="1"/>
        </p:nvSpPr>
        <p:spPr>
          <a:xfrm>
            <a:off x="1" y="1"/>
            <a:ext cx="12192000" cy="1302236"/>
          </a:xfrm>
          <a:prstGeom prst="rect">
            <a:avLst/>
          </a:prstGeom>
          <a:gradFill flip="none" rotWithShape="1">
            <a:gsLst>
              <a:gs pos="0">
                <a:schemeClr val="bg1"/>
              </a:gs>
              <a:gs pos="100000">
                <a:srgbClr val="BDFFFF">
                  <a:alpha val="3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0" name="Title 3">
            <a:extLst>
              <a:ext uri="{FF2B5EF4-FFF2-40B4-BE49-F238E27FC236}">
                <a16:creationId xmlns:a16="http://schemas.microsoft.com/office/drawing/2014/main" id="{4AD42C06-D4A2-4D82-BDB2-A70E15FD5086}"/>
              </a:ext>
            </a:extLst>
          </p:cNvPr>
          <p:cNvSpPr>
            <a:spLocks noGrp="1"/>
          </p:cNvSpPr>
          <p:nvPr>
            <p:ph type="ctrTitle" hasCustomPrompt="1"/>
          </p:nvPr>
        </p:nvSpPr>
        <p:spPr>
          <a:xfrm>
            <a:off x="978511" y="2138892"/>
            <a:ext cx="3314816" cy="764902"/>
          </a:xfrm>
          <a:prstGeom prst="rect">
            <a:avLst/>
          </a:prstGeom>
        </p:spPr>
        <p:txBody>
          <a:bodyPr/>
          <a:lstStyle>
            <a:lvl1pPr>
              <a:defRPr sz="4800">
                <a:solidFill>
                  <a:srgbClr val="595959"/>
                </a:solidFill>
              </a:defRPr>
            </a:lvl1pPr>
          </a:lstStyle>
          <a:p>
            <a:r>
              <a:rPr lang="en-US"/>
              <a:t>THANK YOU</a:t>
            </a:r>
          </a:p>
        </p:txBody>
      </p:sp>
      <p:sp>
        <p:nvSpPr>
          <p:cNvPr id="8" name="Subtitle 4">
            <a:extLst>
              <a:ext uri="{FF2B5EF4-FFF2-40B4-BE49-F238E27FC236}">
                <a16:creationId xmlns:a16="http://schemas.microsoft.com/office/drawing/2014/main" id="{0909A059-137D-4758-8F2D-231D162F01B9}"/>
              </a:ext>
            </a:extLst>
          </p:cNvPr>
          <p:cNvSpPr>
            <a:spLocks noGrp="1"/>
          </p:cNvSpPr>
          <p:nvPr>
            <p:ph type="subTitle" idx="1" hasCustomPrompt="1"/>
          </p:nvPr>
        </p:nvSpPr>
        <p:spPr>
          <a:xfrm>
            <a:off x="978511" y="3068018"/>
            <a:ext cx="3314816" cy="1344863"/>
          </a:xfrm>
          <a:prstGeom prst="rect">
            <a:avLst/>
          </a:prstGeom>
        </p:spPr>
        <p:txBody>
          <a:bodyPr/>
          <a:lstStyle>
            <a:lvl1pPr marL="0" indent="0">
              <a:buFontTx/>
              <a:buNone/>
              <a:defRPr sz="1600">
                <a:solidFill>
                  <a:srgbClr val="737881"/>
                </a:solidFill>
              </a:defRPr>
            </a:lvl1pPr>
          </a:lstStyle>
          <a:p>
            <a:r>
              <a:rPr lang="en-US"/>
              <a:t>SEW Headquarters </a:t>
            </a:r>
            <a:br>
              <a:rPr lang="en-US"/>
            </a:br>
            <a:r>
              <a:rPr lang="en-US"/>
              <a:t>15495 Sand Canyon Ave. Ste. 100, Irvine, CA 92618. </a:t>
            </a:r>
            <a:br>
              <a:rPr lang="en-US"/>
            </a:br>
            <a:r>
              <a:rPr lang="en-US"/>
              <a:t>info@SEW.ai </a:t>
            </a:r>
            <a:br>
              <a:rPr lang="en-US"/>
            </a:br>
            <a:r>
              <a:rPr lang="en-US"/>
              <a:t>(949) 409-6833</a:t>
            </a:r>
          </a:p>
        </p:txBody>
      </p:sp>
    </p:spTree>
    <p:extLst>
      <p:ext uri="{BB962C8B-B14F-4D97-AF65-F5344CB8AC3E}">
        <p14:creationId xmlns:p14="http://schemas.microsoft.com/office/powerpoint/2010/main" val="37900291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FD0AFAA-7BD8-46BE-B929-EECC19409892}"/>
              </a:ext>
            </a:extLst>
          </p:cNvPr>
          <p:cNvSpPr/>
          <p:nvPr userDrawn="1"/>
        </p:nvSpPr>
        <p:spPr>
          <a:xfrm>
            <a:off x="2" y="1"/>
            <a:ext cx="12191999" cy="61223"/>
          </a:xfrm>
          <a:prstGeom prst="rect">
            <a:avLst/>
          </a:prstGeom>
          <a:gradFill>
            <a:gsLst>
              <a:gs pos="61000">
                <a:srgbClr val="4080F2"/>
              </a:gs>
              <a:gs pos="15000">
                <a:srgbClr val="7E17E5"/>
              </a:gs>
              <a:gs pos="100000">
                <a:srgbClr val="00EAFF"/>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Tree>
    <p:extLst>
      <p:ext uri="{BB962C8B-B14F-4D97-AF65-F5344CB8AC3E}">
        <p14:creationId xmlns:p14="http://schemas.microsoft.com/office/powerpoint/2010/main" val="2673526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2/14/2024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2/14/2024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2/14/2024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image" Target="../media/image1.png"/><Relationship Id="rId5" Type="http://schemas.openxmlformats.org/officeDocument/2006/relationships/theme" Target="../theme/theme3.xml"/><Relationship Id="rId4"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1.png"/><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theme" Target="../theme/theme4.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2/14/2024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85" r:id="rId2"/>
    <p:sldLayoutId id="2147483688" r:id="rId3"/>
    <p:sldLayoutId id="2147483674" r:id="rId4"/>
    <p:sldLayoutId id="2147483675" r:id="rId5"/>
    <p:sldLayoutId id="214748367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Logo&#10;&#10;Description automatically generated">
            <a:extLst>
              <a:ext uri="{FF2B5EF4-FFF2-40B4-BE49-F238E27FC236}">
                <a16:creationId xmlns:a16="http://schemas.microsoft.com/office/drawing/2014/main" id="{ED438807-1E1E-43FD-9304-286D36A0AD38}"/>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25966" y="6285719"/>
            <a:ext cx="1162289" cy="496386"/>
          </a:xfrm>
          <a:prstGeom prst="rect">
            <a:avLst/>
          </a:prstGeom>
        </p:spPr>
      </p:pic>
      <p:sp>
        <p:nvSpPr>
          <p:cNvPr id="16" name="TextBox 15">
            <a:extLst>
              <a:ext uri="{FF2B5EF4-FFF2-40B4-BE49-F238E27FC236}">
                <a16:creationId xmlns:a16="http://schemas.microsoft.com/office/drawing/2014/main" id="{E18CA01E-DBB0-4614-851E-3FD40A0B0ECC}"/>
              </a:ext>
            </a:extLst>
          </p:cNvPr>
          <p:cNvSpPr txBox="1"/>
          <p:nvPr userDrawn="1"/>
        </p:nvSpPr>
        <p:spPr>
          <a:xfrm>
            <a:off x="5207209" y="6550916"/>
            <a:ext cx="1777585" cy="256480"/>
          </a:xfrm>
          <a:prstGeom prst="rect">
            <a:avLst/>
          </a:prstGeom>
          <a:noFill/>
        </p:spPr>
        <p:txBody>
          <a:bodyPr wrap="square">
            <a:spAutoFit/>
          </a:bodyPr>
          <a:lstStyle/>
          <a:p>
            <a:pPr marR="0" algn="l" rtl="0"/>
            <a:r>
              <a:rPr lang="en-US" sz="1600" b="0" i="0" u="none" strike="noStrike" baseline="30000">
                <a:solidFill>
                  <a:srgbClr val="737881"/>
                </a:solidFill>
                <a:latin typeface="Calibri" panose="020F0502020204030204" pitchFamily="34" charset="0"/>
              </a:rPr>
              <a:t>©2021 Smart Energy Water  </a:t>
            </a:r>
          </a:p>
        </p:txBody>
      </p:sp>
      <p:sp>
        <p:nvSpPr>
          <p:cNvPr id="7" name="TextBox 6">
            <a:extLst>
              <a:ext uri="{FF2B5EF4-FFF2-40B4-BE49-F238E27FC236}">
                <a16:creationId xmlns:a16="http://schemas.microsoft.com/office/drawing/2014/main" id="{AFB95EFB-9A35-46DF-A895-349FD7BDAAFE}"/>
              </a:ext>
            </a:extLst>
          </p:cNvPr>
          <p:cNvSpPr txBox="1"/>
          <p:nvPr userDrawn="1"/>
        </p:nvSpPr>
        <p:spPr>
          <a:xfrm>
            <a:off x="11298767" y="6452573"/>
            <a:ext cx="711200" cy="292388"/>
          </a:xfrm>
          <a:prstGeom prst="rect">
            <a:avLst/>
          </a:prstGeom>
          <a:noFill/>
        </p:spPr>
        <p:txBody>
          <a:bodyPr wrap="square" rtlCol="0">
            <a:spAutoFit/>
          </a:bodyPr>
          <a:lstStyle/>
          <a:p>
            <a:pPr algn="ctr"/>
            <a:fld id="{65205A7A-F7FD-43FB-A8BF-512E48053686}" type="slidenum">
              <a:rPr lang="en-US" sz="1300" b="0" smtClean="0">
                <a:solidFill>
                  <a:srgbClr val="373E4B"/>
                </a:solidFill>
                <a:latin typeface="+mn-lt"/>
              </a:rPr>
              <a:pPr algn="ctr"/>
              <a:t>‹#›</a:t>
            </a:fld>
            <a:endParaRPr lang="en-US" sz="1300" b="0">
              <a:solidFill>
                <a:srgbClr val="373E4B"/>
              </a:solidFill>
              <a:latin typeface="+mn-lt"/>
            </a:endParaRPr>
          </a:p>
        </p:txBody>
      </p:sp>
      <p:cxnSp>
        <p:nvCxnSpPr>
          <p:cNvPr id="8" name="Straight Connector 7">
            <a:extLst>
              <a:ext uri="{FF2B5EF4-FFF2-40B4-BE49-F238E27FC236}">
                <a16:creationId xmlns:a16="http://schemas.microsoft.com/office/drawing/2014/main" id="{62C46C2D-2DB9-43D5-BE60-52BAD0ED9B4B}"/>
              </a:ext>
            </a:extLst>
          </p:cNvPr>
          <p:cNvCxnSpPr>
            <a:cxnSpLocks/>
          </p:cNvCxnSpPr>
          <p:nvPr userDrawn="1"/>
        </p:nvCxnSpPr>
        <p:spPr>
          <a:xfrm>
            <a:off x="-1" y="6858000"/>
            <a:ext cx="12192001" cy="0"/>
          </a:xfrm>
          <a:prstGeom prst="line">
            <a:avLst/>
          </a:prstGeom>
          <a:ln w="57150">
            <a:solidFill>
              <a:srgbClr val="D7D8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41165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73" r:id="rId3"/>
    <p:sldLayoutId id="2147483665" r:id="rId4"/>
    <p:sldLayoutId id="2147483666" r:id="rId5"/>
  </p:sldLayoutIdLst>
  <p:txStyles>
    <p:titleStyle>
      <a:lvl1pPr algn="l" defTabSz="1213938" rtl="0" eaLnBrk="1" latinLnBrk="0" hangingPunct="1">
        <a:spcBef>
          <a:spcPct val="0"/>
        </a:spcBef>
        <a:buNone/>
        <a:defRPr sz="4200" kern="1200">
          <a:solidFill>
            <a:schemeClr val="tx1">
              <a:lumMod val="65000"/>
              <a:lumOff val="35000"/>
            </a:schemeClr>
          </a:solidFill>
          <a:latin typeface="+mj-lt"/>
          <a:ea typeface="+mj-ea"/>
          <a:cs typeface="+mj-cs"/>
        </a:defRPr>
      </a:lvl1pPr>
    </p:titleStyle>
    <p:bodyStyle>
      <a:lvl1pPr marL="455227" indent="-455227" algn="l" defTabSz="1213938" rtl="0" eaLnBrk="1" latinLnBrk="0" hangingPunct="1">
        <a:spcBef>
          <a:spcPct val="20000"/>
        </a:spcBef>
        <a:buFont typeface="Arial" panose="020B0604020202020204" pitchFamily="34" charset="0"/>
        <a:buChar char="•"/>
        <a:defRPr sz="2700" kern="1200">
          <a:solidFill>
            <a:schemeClr val="tx1">
              <a:lumMod val="65000"/>
              <a:lumOff val="35000"/>
            </a:schemeClr>
          </a:solidFill>
          <a:latin typeface="+mn-lt"/>
          <a:ea typeface="+mn-ea"/>
          <a:cs typeface="+mn-cs"/>
        </a:defRPr>
      </a:lvl1pPr>
      <a:lvl2pPr marL="986323" indent="-379355" algn="l" defTabSz="1213938" rtl="0" eaLnBrk="1" latinLnBrk="0" hangingPunct="1">
        <a:spcBef>
          <a:spcPct val="200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517422" indent="-303484" algn="l" defTabSz="1213938" rtl="0" eaLnBrk="1" latinLnBrk="0" hangingPunct="1">
        <a:spcBef>
          <a:spcPct val="20000"/>
        </a:spcBef>
        <a:buFont typeface="Arial" panose="020B0604020202020204" pitchFamily="34" charset="0"/>
        <a:buChar char="•"/>
        <a:defRPr sz="2100" kern="1200">
          <a:solidFill>
            <a:schemeClr val="tx1">
              <a:lumMod val="65000"/>
              <a:lumOff val="35000"/>
            </a:schemeClr>
          </a:solidFill>
          <a:latin typeface="+mn-lt"/>
          <a:ea typeface="+mn-ea"/>
          <a:cs typeface="+mn-cs"/>
        </a:defRPr>
      </a:lvl3pPr>
      <a:lvl4pPr marL="2124391" indent="-303484" algn="l" defTabSz="1213938" rtl="0" eaLnBrk="1" latinLnBrk="0" hangingPunct="1">
        <a:spcBef>
          <a:spcPct val="20000"/>
        </a:spcBef>
        <a:buFont typeface="Arial" panose="020B0604020202020204" pitchFamily="34" charset="0"/>
        <a:buChar char="–"/>
        <a:defRPr sz="1900" kern="1200">
          <a:solidFill>
            <a:schemeClr val="tx1">
              <a:lumMod val="65000"/>
              <a:lumOff val="35000"/>
            </a:schemeClr>
          </a:solidFill>
          <a:latin typeface="+mn-lt"/>
          <a:ea typeface="+mn-ea"/>
          <a:cs typeface="+mn-cs"/>
        </a:defRPr>
      </a:lvl4pPr>
      <a:lvl5pPr marL="2731358" indent="-303484" algn="l" defTabSz="1213938" rtl="0" eaLnBrk="1" latinLnBrk="0" hangingPunct="1">
        <a:spcBef>
          <a:spcPct val="20000"/>
        </a:spcBef>
        <a:buFont typeface="Arial" panose="020B0604020202020204" pitchFamily="34" charset="0"/>
        <a:buChar char="»"/>
        <a:defRPr sz="1900" kern="1200">
          <a:solidFill>
            <a:schemeClr val="tx1">
              <a:lumMod val="65000"/>
              <a:lumOff val="35000"/>
            </a:schemeClr>
          </a:solidFill>
          <a:latin typeface="+mn-lt"/>
          <a:ea typeface="+mn-ea"/>
          <a:cs typeface="+mn-cs"/>
        </a:defRPr>
      </a:lvl5pPr>
      <a:lvl6pPr marL="3338327" indent="-303484" algn="l" defTabSz="1213938"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45296" indent="-303484" algn="l" defTabSz="1213938"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52265" indent="-303484" algn="l" defTabSz="1213938"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59234" indent="-303484" algn="l" defTabSz="1213938"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3938" rtl="0" eaLnBrk="1" latinLnBrk="0" hangingPunct="1">
        <a:defRPr sz="2400" kern="1200">
          <a:solidFill>
            <a:schemeClr val="tx1"/>
          </a:solidFill>
          <a:latin typeface="+mn-lt"/>
          <a:ea typeface="+mn-ea"/>
          <a:cs typeface="+mn-cs"/>
        </a:defRPr>
      </a:lvl1pPr>
      <a:lvl2pPr marL="606969" algn="l" defTabSz="1213938" rtl="0" eaLnBrk="1" latinLnBrk="0" hangingPunct="1">
        <a:defRPr sz="2400" kern="1200">
          <a:solidFill>
            <a:schemeClr val="tx1"/>
          </a:solidFill>
          <a:latin typeface="+mn-lt"/>
          <a:ea typeface="+mn-ea"/>
          <a:cs typeface="+mn-cs"/>
        </a:defRPr>
      </a:lvl2pPr>
      <a:lvl3pPr marL="1213938" algn="l" defTabSz="1213938" rtl="0" eaLnBrk="1" latinLnBrk="0" hangingPunct="1">
        <a:defRPr sz="2400" kern="1200">
          <a:solidFill>
            <a:schemeClr val="tx1"/>
          </a:solidFill>
          <a:latin typeface="+mn-lt"/>
          <a:ea typeface="+mn-ea"/>
          <a:cs typeface="+mn-cs"/>
        </a:defRPr>
      </a:lvl3pPr>
      <a:lvl4pPr marL="1820905" algn="l" defTabSz="1213938" rtl="0" eaLnBrk="1" latinLnBrk="0" hangingPunct="1">
        <a:defRPr sz="2400" kern="1200">
          <a:solidFill>
            <a:schemeClr val="tx1"/>
          </a:solidFill>
          <a:latin typeface="+mn-lt"/>
          <a:ea typeface="+mn-ea"/>
          <a:cs typeface="+mn-cs"/>
        </a:defRPr>
      </a:lvl4pPr>
      <a:lvl5pPr marL="2427875" algn="l" defTabSz="1213938" rtl="0" eaLnBrk="1" latinLnBrk="0" hangingPunct="1">
        <a:defRPr sz="2400" kern="1200">
          <a:solidFill>
            <a:schemeClr val="tx1"/>
          </a:solidFill>
          <a:latin typeface="+mn-lt"/>
          <a:ea typeface="+mn-ea"/>
          <a:cs typeface="+mn-cs"/>
        </a:defRPr>
      </a:lvl5pPr>
      <a:lvl6pPr marL="3034844" algn="l" defTabSz="1213938" rtl="0" eaLnBrk="1" latinLnBrk="0" hangingPunct="1">
        <a:defRPr sz="2400" kern="1200">
          <a:solidFill>
            <a:schemeClr val="tx1"/>
          </a:solidFill>
          <a:latin typeface="+mn-lt"/>
          <a:ea typeface="+mn-ea"/>
          <a:cs typeface="+mn-cs"/>
        </a:defRPr>
      </a:lvl6pPr>
      <a:lvl7pPr marL="3641813" algn="l" defTabSz="1213938" rtl="0" eaLnBrk="1" latinLnBrk="0" hangingPunct="1">
        <a:defRPr sz="2400" kern="1200">
          <a:solidFill>
            <a:schemeClr val="tx1"/>
          </a:solidFill>
          <a:latin typeface="+mn-lt"/>
          <a:ea typeface="+mn-ea"/>
          <a:cs typeface="+mn-cs"/>
        </a:defRPr>
      </a:lvl7pPr>
      <a:lvl8pPr marL="4248780" algn="l" defTabSz="1213938" rtl="0" eaLnBrk="1" latinLnBrk="0" hangingPunct="1">
        <a:defRPr sz="2400" kern="1200">
          <a:solidFill>
            <a:schemeClr val="tx1"/>
          </a:solidFill>
          <a:latin typeface="+mn-lt"/>
          <a:ea typeface="+mn-ea"/>
          <a:cs typeface="+mn-cs"/>
        </a:defRPr>
      </a:lvl8pPr>
      <a:lvl9pPr marL="4855749" algn="l" defTabSz="1213938"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Logo&#10;&#10;Description automatically generated">
            <a:extLst>
              <a:ext uri="{FF2B5EF4-FFF2-40B4-BE49-F238E27FC236}">
                <a16:creationId xmlns:a16="http://schemas.microsoft.com/office/drawing/2014/main" id="{ED438807-1E1E-43FD-9304-286D36A0AD38}"/>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325966" y="6285719"/>
            <a:ext cx="1162289" cy="496386"/>
          </a:xfrm>
          <a:prstGeom prst="rect">
            <a:avLst/>
          </a:prstGeom>
        </p:spPr>
      </p:pic>
      <p:sp>
        <p:nvSpPr>
          <p:cNvPr id="16" name="TextBox 15">
            <a:extLst>
              <a:ext uri="{FF2B5EF4-FFF2-40B4-BE49-F238E27FC236}">
                <a16:creationId xmlns:a16="http://schemas.microsoft.com/office/drawing/2014/main" id="{E18CA01E-DBB0-4614-851E-3FD40A0B0ECC}"/>
              </a:ext>
            </a:extLst>
          </p:cNvPr>
          <p:cNvSpPr txBox="1"/>
          <p:nvPr userDrawn="1"/>
        </p:nvSpPr>
        <p:spPr>
          <a:xfrm>
            <a:off x="5207209" y="6550916"/>
            <a:ext cx="1777585" cy="256480"/>
          </a:xfrm>
          <a:prstGeom prst="rect">
            <a:avLst/>
          </a:prstGeom>
          <a:noFill/>
        </p:spPr>
        <p:txBody>
          <a:bodyPr wrap="square">
            <a:spAutoFit/>
          </a:bodyPr>
          <a:lstStyle/>
          <a:p>
            <a:pPr marR="0" algn="l" rtl="0"/>
            <a:r>
              <a:rPr lang="en-US" sz="1600" b="0" i="0" u="none" strike="noStrike" baseline="30000">
                <a:solidFill>
                  <a:srgbClr val="737881"/>
                </a:solidFill>
                <a:latin typeface="Calibri" panose="020F0502020204030204" pitchFamily="34" charset="0"/>
              </a:rPr>
              <a:t>©2021 Smart Energy Water  </a:t>
            </a:r>
          </a:p>
        </p:txBody>
      </p:sp>
      <p:sp>
        <p:nvSpPr>
          <p:cNvPr id="7" name="TextBox 6">
            <a:extLst>
              <a:ext uri="{FF2B5EF4-FFF2-40B4-BE49-F238E27FC236}">
                <a16:creationId xmlns:a16="http://schemas.microsoft.com/office/drawing/2014/main" id="{AFB95EFB-9A35-46DF-A895-349FD7BDAAFE}"/>
              </a:ext>
            </a:extLst>
          </p:cNvPr>
          <p:cNvSpPr txBox="1"/>
          <p:nvPr userDrawn="1"/>
        </p:nvSpPr>
        <p:spPr>
          <a:xfrm>
            <a:off x="11298767" y="6452574"/>
            <a:ext cx="711200" cy="297454"/>
          </a:xfrm>
          <a:prstGeom prst="rect">
            <a:avLst/>
          </a:prstGeom>
          <a:noFill/>
        </p:spPr>
        <p:txBody>
          <a:bodyPr wrap="square" rtlCol="0">
            <a:spAutoFit/>
          </a:bodyPr>
          <a:lstStyle/>
          <a:p>
            <a:pPr algn="ctr"/>
            <a:fld id="{65205A7A-F7FD-43FB-A8BF-512E48053686}" type="slidenum">
              <a:rPr lang="en-US" sz="1333" b="0" smtClean="0">
                <a:solidFill>
                  <a:srgbClr val="373E4B"/>
                </a:solidFill>
                <a:latin typeface="+mn-lt"/>
              </a:rPr>
              <a:pPr algn="ctr"/>
              <a:t>‹#›</a:t>
            </a:fld>
            <a:endParaRPr lang="en-US" sz="1333" b="0">
              <a:solidFill>
                <a:srgbClr val="373E4B"/>
              </a:solidFill>
              <a:latin typeface="+mn-lt"/>
            </a:endParaRPr>
          </a:p>
        </p:txBody>
      </p:sp>
      <p:cxnSp>
        <p:nvCxnSpPr>
          <p:cNvPr id="8" name="Straight Connector 7">
            <a:extLst>
              <a:ext uri="{FF2B5EF4-FFF2-40B4-BE49-F238E27FC236}">
                <a16:creationId xmlns:a16="http://schemas.microsoft.com/office/drawing/2014/main" id="{62C46C2D-2DB9-43D5-BE60-52BAD0ED9B4B}"/>
              </a:ext>
            </a:extLst>
          </p:cNvPr>
          <p:cNvCxnSpPr>
            <a:cxnSpLocks/>
          </p:cNvCxnSpPr>
          <p:nvPr userDrawn="1"/>
        </p:nvCxnSpPr>
        <p:spPr>
          <a:xfrm>
            <a:off x="-1" y="6858000"/>
            <a:ext cx="12192001" cy="0"/>
          </a:xfrm>
          <a:prstGeom prst="line">
            <a:avLst/>
          </a:prstGeom>
          <a:ln w="57150">
            <a:solidFill>
              <a:srgbClr val="D7D8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411657"/>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Lst>
  <p:txStyles>
    <p:titleStyle>
      <a:lvl1pPr algn="l" defTabSz="1213938" rtl="0" eaLnBrk="1" latinLnBrk="0" hangingPunct="1">
        <a:spcBef>
          <a:spcPct val="0"/>
        </a:spcBef>
        <a:buNone/>
        <a:defRPr sz="4249" kern="1200">
          <a:solidFill>
            <a:schemeClr val="tx1">
              <a:lumMod val="65000"/>
              <a:lumOff val="35000"/>
            </a:schemeClr>
          </a:solidFill>
          <a:latin typeface="+mj-lt"/>
          <a:ea typeface="+mj-ea"/>
          <a:cs typeface="+mj-cs"/>
        </a:defRPr>
      </a:lvl1pPr>
    </p:titleStyle>
    <p:bodyStyle>
      <a:lvl1pPr marL="455227" indent="-455227" algn="l" defTabSz="1213938" rtl="0" eaLnBrk="1" latinLnBrk="0" hangingPunct="1">
        <a:spcBef>
          <a:spcPct val="20000"/>
        </a:spcBef>
        <a:buFont typeface="Arial" panose="020B0604020202020204" pitchFamily="34" charset="0"/>
        <a:buChar char="•"/>
        <a:defRPr sz="2656" kern="1200">
          <a:solidFill>
            <a:schemeClr val="tx1">
              <a:lumMod val="65000"/>
              <a:lumOff val="35000"/>
            </a:schemeClr>
          </a:solidFill>
          <a:latin typeface="+mn-lt"/>
          <a:ea typeface="+mn-ea"/>
          <a:cs typeface="+mn-cs"/>
        </a:defRPr>
      </a:lvl1pPr>
      <a:lvl2pPr marL="986323" indent="-379355" algn="l" defTabSz="1213938" rtl="0" eaLnBrk="1" latinLnBrk="0" hangingPunct="1">
        <a:spcBef>
          <a:spcPct val="20000"/>
        </a:spcBef>
        <a:buFont typeface="Arial" panose="020B0604020202020204" pitchFamily="34" charset="0"/>
        <a:buChar char="–"/>
        <a:defRPr sz="2389" kern="1200">
          <a:solidFill>
            <a:schemeClr val="tx1">
              <a:lumMod val="65000"/>
              <a:lumOff val="35000"/>
            </a:schemeClr>
          </a:solidFill>
          <a:latin typeface="+mn-lt"/>
          <a:ea typeface="+mn-ea"/>
          <a:cs typeface="+mn-cs"/>
        </a:defRPr>
      </a:lvl2pPr>
      <a:lvl3pPr marL="1517422" indent="-303484" algn="l" defTabSz="1213938" rtl="0" eaLnBrk="1" latinLnBrk="0" hangingPunct="1">
        <a:spcBef>
          <a:spcPct val="20000"/>
        </a:spcBef>
        <a:buFont typeface="Arial" panose="020B0604020202020204" pitchFamily="34" charset="0"/>
        <a:buChar char="•"/>
        <a:defRPr sz="2124" kern="1200">
          <a:solidFill>
            <a:schemeClr val="tx1">
              <a:lumMod val="65000"/>
              <a:lumOff val="35000"/>
            </a:schemeClr>
          </a:solidFill>
          <a:latin typeface="+mn-lt"/>
          <a:ea typeface="+mn-ea"/>
          <a:cs typeface="+mn-cs"/>
        </a:defRPr>
      </a:lvl3pPr>
      <a:lvl4pPr marL="2124391" indent="-303484" algn="l" defTabSz="1213938" rtl="0" eaLnBrk="1" latinLnBrk="0" hangingPunct="1">
        <a:spcBef>
          <a:spcPct val="20000"/>
        </a:spcBef>
        <a:buFont typeface="Arial" panose="020B0604020202020204" pitchFamily="34" charset="0"/>
        <a:buChar char="–"/>
        <a:defRPr sz="1859" kern="1200">
          <a:solidFill>
            <a:schemeClr val="tx1">
              <a:lumMod val="65000"/>
              <a:lumOff val="35000"/>
            </a:schemeClr>
          </a:solidFill>
          <a:latin typeface="+mn-lt"/>
          <a:ea typeface="+mn-ea"/>
          <a:cs typeface="+mn-cs"/>
        </a:defRPr>
      </a:lvl4pPr>
      <a:lvl5pPr marL="2731358" indent="-303484" algn="l" defTabSz="1213938" rtl="0" eaLnBrk="1" latinLnBrk="0" hangingPunct="1">
        <a:spcBef>
          <a:spcPct val="20000"/>
        </a:spcBef>
        <a:buFont typeface="Arial" panose="020B0604020202020204" pitchFamily="34" charset="0"/>
        <a:buChar char="»"/>
        <a:defRPr sz="1859" kern="1200">
          <a:solidFill>
            <a:schemeClr val="tx1">
              <a:lumMod val="65000"/>
              <a:lumOff val="35000"/>
            </a:schemeClr>
          </a:solidFill>
          <a:latin typeface="+mn-lt"/>
          <a:ea typeface="+mn-ea"/>
          <a:cs typeface="+mn-cs"/>
        </a:defRPr>
      </a:lvl5pPr>
      <a:lvl6pPr marL="3338327" indent="-303484" algn="l" defTabSz="1213938" rtl="0" eaLnBrk="1" latinLnBrk="0" hangingPunct="1">
        <a:spcBef>
          <a:spcPct val="20000"/>
        </a:spcBef>
        <a:buFont typeface="Arial" panose="020B0604020202020204" pitchFamily="34" charset="0"/>
        <a:buChar char="•"/>
        <a:defRPr sz="2656" kern="1200">
          <a:solidFill>
            <a:schemeClr val="tx1"/>
          </a:solidFill>
          <a:latin typeface="+mn-lt"/>
          <a:ea typeface="+mn-ea"/>
          <a:cs typeface="+mn-cs"/>
        </a:defRPr>
      </a:lvl6pPr>
      <a:lvl7pPr marL="3945296" indent="-303484" algn="l" defTabSz="1213938" rtl="0" eaLnBrk="1" latinLnBrk="0" hangingPunct="1">
        <a:spcBef>
          <a:spcPct val="20000"/>
        </a:spcBef>
        <a:buFont typeface="Arial" panose="020B0604020202020204" pitchFamily="34" charset="0"/>
        <a:buChar char="•"/>
        <a:defRPr sz="2656" kern="1200">
          <a:solidFill>
            <a:schemeClr val="tx1"/>
          </a:solidFill>
          <a:latin typeface="+mn-lt"/>
          <a:ea typeface="+mn-ea"/>
          <a:cs typeface="+mn-cs"/>
        </a:defRPr>
      </a:lvl7pPr>
      <a:lvl8pPr marL="4552265" indent="-303484" algn="l" defTabSz="1213938" rtl="0" eaLnBrk="1" latinLnBrk="0" hangingPunct="1">
        <a:spcBef>
          <a:spcPct val="20000"/>
        </a:spcBef>
        <a:buFont typeface="Arial" panose="020B0604020202020204" pitchFamily="34" charset="0"/>
        <a:buChar char="•"/>
        <a:defRPr sz="2656" kern="1200">
          <a:solidFill>
            <a:schemeClr val="tx1"/>
          </a:solidFill>
          <a:latin typeface="+mn-lt"/>
          <a:ea typeface="+mn-ea"/>
          <a:cs typeface="+mn-cs"/>
        </a:defRPr>
      </a:lvl8pPr>
      <a:lvl9pPr marL="5159234" indent="-303484" algn="l" defTabSz="1213938" rtl="0" eaLnBrk="1" latinLnBrk="0" hangingPunct="1">
        <a:spcBef>
          <a:spcPct val="20000"/>
        </a:spcBef>
        <a:buFont typeface="Arial" panose="020B0604020202020204" pitchFamily="34" charset="0"/>
        <a:buChar char="•"/>
        <a:defRPr sz="2656" kern="1200">
          <a:solidFill>
            <a:schemeClr val="tx1"/>
          </a:solidFill>
          <a:latin typeface="+mn-lt"/>
          <a:ea typeface="+mn-ea"/>
          <a:cs typeface="+mn-cs"/>
        </a:defRPr>
      </a:lvl9pPr>
    </p:bodyStyle>
    <p:otherStyle>
      <a:defPPr>
        <a:defRPr lang="en-US"/>
      </a:defPPr>
      <a:lvl1pPr marL="0" algn="l" defTabSz="1213938" rtl="0" eaLnBrk="1" latinLnBrk="0" hangingPunct="1">
        <a:defRPr sz="2389" kern="1200">
          <a:solidFill>
            <a:schemeClr val="tx1"/>
          </a:solidFill>
          <a:latin typeface="+mn-lt"/>
          <a:ea typeface="+mn-ea"/>
          <a:cs typeface="+mn-cs"/>
        </a:defRPr>
      </a:lvl1pPr>
      <a:lvl2pPr marL="606969" algn="l" defTabSz="1213938" rtl="0" eaLnBrk="1" latinLnBrk="0" hangingPunct="1">
        <a:defRPr sz="2389" kern="1200">
          <a:solidFill>
            <a:schemeClr val="tx1"/>
          </a:solidFill>
          <a:latin typeface="+mn-lt"/>
          <a:ea typeface="+mn-ea"/>
          <a:cs typeface="+mn-cs"/>
        </a:defRPr>
      </a:lvl2pPr>
      <a:lvl3pPr marL="1213938" algn="l" defTabSz="1213938" rtl="0" eaLnBrk="1" latinLnBrk="0" hangingPunct="1">
        <a:defRPr sz="2389" kern="1200">
          <a:solidFill>
            <a:schemeClr val="tx1"/>
          </a:solidFill>
          <a:latin typeface="+mn-lt"/>
          <a:ea typeface="+mn-ea"/>
          <a:cs typeface="+mn-cs"/>
        </a:defRPr>
      </a:lvl3pPr>
      <a:lvl4pPr marL="1820905" algn="l" defTabSz="1213938" rtl="0" eaLnBrk="1" latinLnBrk="0" hangingPunct="1">
        <a:defRPr sz="2389" kern="1200">
          <a:solidFill>
            <a:schemeClr val="tx1"/>
          </a:solidFill>
          <a:latin typeface="+mn-lt"/>
          <a:ea typeface="+mn-ea"/>
          <a:cs typeface="+mn-cs"/>
        </a:defRPr>
      </a:lvl4pPr>
      <a:lvl5pPr marL="2427875" algn="l" defTabSz="1213938" rtl="0" eaLnBrk="1" latinLnBrk="0" hangingPunct="1">
        <a:defRPr sz="2389" kern="1200">
          <a:solidFill>
            <a:schemeClr val="tx1"/>
          </a:solidFill>
          <a:latin typeface="+mn-lt"/>
          <a:ea typeface="+mn-ea"/>
          <a:cs typeface="+mn-cs"/>
        </a:defRPr>
      </a:lvl5pPr>
      <a:lvl6pPr marL="3034844" algn="l" defTabSz="1213938" rtl="0" eaLnBrk="1" latinLnBrk="0" hangingPunct="1">
        <a:defRPr sz="2389" kern="1200">
          <a:solidFill>
            <a:schemeClr val="tx1"/>
          </a:solidFill>
          <a:latin typeface="+mn-lt"/>
          <a:ea typeface="+mn-ea"/>
          <a:cs typeface="+mn-cs"/>
        </a:defRPr>
      </a:lvl6pPr>
      <a:lvl7pPr marL="3641813" algn="l" defTabSz="1213938" rtl="0" eaLnBrk="1" latinLnBrk="0" hangingPunct="1">
        <a:defRPr sz="2389" kern="1200">
          <a:solidFill>
            <a:schemeClr val="tx1"/>
          </a:solidFill>
          <a:latin typeface="+mn-lt"/>
          <a:ea typeface="+mn-ea"/>
          <a:cs typeface="+mn-cs"/>
        </a:defRPr>
      </a:lvl7pPr>
      <a:lvl8pPr marL="4248780" algn="l" defTabSz="1213938" rtl="0" eaLnBrk="1" latinLnBrk="0" hangingPunct="1">
        <a:defRPr sz="2389" kern="1200">
          <a:solidFill>
            <a:schemeClr val="tx1"/>
          </a:solidFill>
          <a:latin typeface="+mn-lt"/>
          <a:ea typeface="+mn-ea"/>
          <a:cs typeface="+mn-cs"/>
        </a:defRPr>
      </a:lvl8pPr>
      <a:lvl9pPr marL="4855749" algn="l" defTabSz="1213938" rtl="0" eaLnBrk="1" latinLnBrk="0" hangingPunct="1">
        <a:defRPr sz="238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Logo&#10;&#10;Description automatically generated">
            <a:extLst>
              <a:ext uri="{FF2B5EF4-FFF2-40B4-BE49-F238E27FC236}">
                <a16:creationId xmlns:a16="http://schemas.microsoft.com/office/drawing/2014/main" id="{ED438807-1E1E-43FD-9304-286D36A0AD38}"/>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25966" y="6285719"/>
            <a:ext cx="1162289" cy="496386"/>
          </a:xfrm>
          <a:prstGeom prst="rect">
            <a:avLst/>
          </a:prstGeom>
        </p:spPr>
      </p:pic>
      <p:sp>
        <p:nvSpPr>
          <p:cNvPr id="16" name="TextBox 15">
            <a:extLst>
              <a:ext uri="{FF2B5EF4-FFF2-40B4-BE49-F238E27FC236}">
                <a16:creationId xmlns:a16="http://schemas.microsoft.com/office/drawing/2014/main" id="{E18CA01E-DBB0-4614-851E-3FD40A0B0ECC}"/>
              </a:ext>
            </a:extLst>
          </p:cNvPr>
          <p:cNvSpPr txBox="1"/>
          <p:nvPr userDrawn="1"/>
        </p:nvSpPr>
        <p:spPr>
          <a:xfrm>
            <a:off x="5207209" y="6550916"/>
            <a:ext cx="1777585" cy="256480"/>
          </a:xfrm>
          <a:prstGeom prst="rect">
            <a:avLst/>
          </a:prstGeom>
          <a:noFill/>
        </p:spPr>
        <p:txBody>
          <a:bodyPr wrap="square">
            <a:spAutoFit/>
          </a:bodyPr>
          <a:lstStyle/>
          <a:p>
            <a:pPr marR="0" algn="l" rtl="0"/>
            <a:r>
              <a:rPr lang="en-US" sz="1600" b="0" i="0" u="none" strike="noStrike" baseline="30000">
                <a:solidFill>
                  <a:srgbClr val="737881"/>
                </a:solidFill>
                <a:latin typeface="Calibri" panose="020F0502020204030204" pitchFamily="34" charset="0"/>
              </a:rPr>
              <a:t>©2022 Smart Energy Water  </a:t>
            </a:r>
          </a:p>
        </p:txBody>
      </p:sp>
      <p:sp>
        <p:nvSpPr>
          <p:cNvPr id="7" name="TextBox 6">
            <a:extLst>
              <a:ext uri="{FF2B5EF4-FFF2-40B4-BE49-F238E27FC236}">
                <a16:creationId xmlns:a16="http://schemas.microsoft.com/office/drawing/2014/main" id="{AFB95EFB-9A35-46DF-A895-349FD7BDAAFE}"/>
              </a:ext>
            </a:extLst>
          </p:cNvPr>
          <p:cNvSpPr txBox="1"/>
          <p:nvPr userDrawn="1"/>
        </p:nvSpPr>
        <p:spPr>
          <a:xfrm>
            <a:off x="11298767" y="6452574"/>
            <a:ext cx="711200" cy="297454"/>
          </a:xfrm>
          <a:prstGeom prst="rect">
            <a:avLst/>
          </a:prstGeom>
          <a:noFill/>
        </p:spPr>
        <p:txBody>
          <a:bodyPr wrap="square" rtlCol="0">
            <a:spAutoFit/>
          </a:bodyPr>
          <a:lstStyle/>
          <a:p>
            <a:pPr algn="ctr"/>
            <a:fld id="{65205A7A-F7FD-43FB-A8BF-512E48053686}" type="slidenum">
              <a:rPr lang="en-US" sz="1333" b="0" smtClean="0">
                <a:solidFill>
                  <a:srgbClr val="373E4B"/>
                </a:solidFill>
                <a:latin typeface="+mn-lt"/>
              </a:rPr>
              <a:pPr algn="ctr"/>
              <a:t>‹#›</a:t>
            </a:fld>
            <a:endParaRPr lang="en-US" sz="1333" b="0">
              <a:solidFill>
                <a:srgbClr val="373E4B"/>
              </a:solidFill>
              <a:latin typeface="+mn-lt"/>
            </a:endParaRPr>
          </a:p>
        </p:txBody>
      </p:sp>
      <p:cxnSp>
        <p:nvCxnSpPr>
          <p:cNvPr id="8" name="Straight Connector 7">
            <a:extLst>
              <a:ext uri="{FF2B5EF4-FFF2-40B4-BE49-F238E27FC236}">
                <a16:creationId xmlns:a16="http://schemas.microsoft.com/office/drawing/2014/main" id="{62C46C2D-2DB9-43D5-BE60-52BAD0ED9B4B}"/>
              </a:ext>
            </a:extLst>
          </p:cNvPr>
          <p:cNvCxnSpPr>
            <a:cxnSpLocks/>
          </p:cNvCxnSpPr>
          <p:nvPr userDrawn="1"/>
        </p:nvCxnSpPr>
        <p:spPr>
          <a:xfrm>
            <a:off x="-1" y="6858000"/>
            <a:ext cx="12192001" cy="0"/>
          </a:xfrm>
          <a:prstGeom prst="line">
            <a:avLst/>
          </a:prstGeom>
          <a:ln w="57150">
            <a:solidFill>
              <a:srgbClr val="D7D8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411657"/>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72" r:id="rId3"/>
    <p:sldLayoutId id="2147483686" r:id="rId4"/>
    <p:sldLayoutId id="2147483687" r:id="rId5"/>
  </p:sldLayoutIdLst>
  <p:txStyles>
    <p:titleStyle>
      <a:lvl1pPr algn="l" defTabSz="1213938" rtl="0" eaLnBrk="1" latinLnBrk="0" hangingPunct="1">
        <a:spcBef>
          <a:spcPct val="0"/>
        </a:spcBef>
        <a:buNone/>
        <a:defRPr sz="4249" kern="1200">
          <a:solidFill>
            <a:schemeClr val="tx1">
              <a:lumMod val="65000"/>
              <a:lumOff val="35000"/>
            </a:schemeClr>
          </a:solidFill>
          <a:latin typeface="+mj-lt"/>
          <a:ea typeface="+mj-ea"/>
          <a:cs typeface="+mj-cs"/>
        </a:defRPr>
      </a:lvl1pPr>
    </p:titleStyle>
    <p:bodyStyle>
      <a:lvl1pPr marL="455227" indent="-455227" algn="l" defTabSz="1213938" rtl="0" eaLnBrk="1" latinLnBrk="0" hangingPunct="1">
        <a:spcBef>
          <a:spcPct val="20000"/>
        </a:spcBef>
        <a:buFont typeface="Arial" panose="020B0604020202020204" pitchFamily="34" charset="0"/>
        <a:buChar char="•"/>
        <a:defRPr sz="2656" kern="1200">
          <a:solidFill>
            <a:schemeClr val="tx1">
              <a:lumMod val="65000"/>
              <a:lumOff val="35000"/>
            </a:schemeClr>
          </a:solidFill>
          <a:latin typeface="+mn-lt"/>
          <a:ea typeface="+mn-ea"/>
          <a:cs typeface="+mn-cs"/>
        </a:defRPr>
      </a:lvl1pPr>
      <a:lvl2pPr marL="986323" indent="-379355" algn="l" defTabSz="1213938" rtl="0" eaLnBrk="1" latinLnBrk="0" hangingPunct="1">
        <a:spcBef>
          <a:spcPct val="20000"/>
        </a:spcBef>
        <a:buFont typeface="Arial" panose="020B0604020202020204" pitchFamily="34" charset="0"/>
        <a:buChar char="–"/>
        <a:defRPr sz="2389" kern="1200">
          <a:solidFill>
            <a:schemeClr val="tx1">
              <a:lumMod val="65000"/>
              <a:lumOff val="35000"/>
            </a:schemeClr>
          </a:solidFill>
          <a:latin typeface="+mn-lt"/>
          <a:ea typeface="+mn-ea"/>
          <a:cs typeface="+mn-cs"/>
        </a:defRPr>
      </a:lvl2pPr>
      <a:lvl3pPr marL="1517422" indent="-303484" algn="l" defTabSz="1213938" rtl="0" eaLnBrk="1" latinLnBrk="0" hangingPunct="1">
        <a:spcBef>
          <a:spcPct val="20000"/>
        </a:spcBef>
        <a:buFont typeface="Arial" panose="020B0604020202020204" pitchFamily="34" charset="0"/>
        <a:buChar char="•"/>
        <a:defRPr sz="2124" kern="1200">
          <a:solidFill>
            <a:schemeClr val="tx1">
              <a:lumMod val="65000"/>
              <a:lumOff val="35000"/>
            </a:schemeClr>
          </a:solidFill>
          <a:latin typeface="+mn-lt"/>
          <a:ea typeface="+mn-ea"/>
          <a:cs typeface="+mn-cs"/>
        </a:defRPr>
      </a:lvl3pPr>
      <a:lvl4pPr marL="2124391" indent="-303484" algn="l" defTabSz="1213938" rtl="0" eaLnBrk="1" latinLnBrk="0" hangingPunct="1">
        <a:spcBef>
          <a:spcPct val="20000"/>
        </a:spcBef>
        <a:buFont typeface="Arial" panose="020B0604020202020204" pitchFamily="34" charset="0"/>
        <a:buChar char="–"/>
        <a:defRPr sz="1859" kern="1200">
          <a:solidFill>
            <a:schemeClr val="tx1">
              <a:lumMod val="65000"/>
              <a:lumOff val="35000"/>
            </a:schemeClr>
          </a:solidFill>
          <a:latin typeface="+mn-lt"/>
          <a:ea typeface="+mn-ea"/>
          <a:cs typeface="+mn-cs"/>
        </a:defRPr>
      </a:lvl4pPr>
      <a:lvl5pPr marL="2731358" indent="-303484" algn="l" defTabSz="1213938" rtl="0" eaLnBrk="1" latinLnBrk="0" hangingPunct="1">
        <a:spcBef>
          <a:spcPct val="20000"/>
        </a:spcBef>
        <a:buFont typeface="Arial" panose="020B0604020202020204" pitchFamily="34" charset="0"/>
        <a:buChar char="»"/>
        <a:defRPr sz="1859" kern="1200">
          <a:solidFill>
            <a:schemeClr val="tx1">
              <a:lumMod val="65000"/>
              <a:lumOff val="35000"/>
            </a:schemeClr>
          </a:solidFill>
          <a:latin typeface="+mn-lt"/>
          <a:ea typeface="+mn-ea"/>
          <a:cs typeface="+mn-cs"/>
        </a:defRPr>
      </a:lvl5pPr>
      <a:lvl6pPr marL="3338327" indent="-303484" algn="l" defTabSz="1213938" rtl="0" eaLnBrk="1" latinLnBrk="0" hangingPunct="1">
        <a:spcBef>
          <a:spcPct val="20000"/>
        </a:spcBef>
        <a:buFont typeface="Arial" panose="020B0604020202020204" pitchFamily="34" charset="0"/>
        <a:buChar char="•"/>
        <a:defRPr sz="2656" kern="1200">
          <a:solidFill>
            <a:schemeClr val="tx1"/>
          </a:solidFill>
          <a:latin typeface="+mn-lt"/>
          <a:ea typeface="+mn-ea"/>
          <a:cs typeface="+mn-cs"/>
        </a:defRPr>
      </a:lvl6pPr>
      <a:lvl7pPr marL="3945296" indent="-303484" algn="l" defTabSz="1213938" rtl="0" eaLnBrk="1" latinLnBrk="0" hangingPunct="1">
        <a:spcBef>
          <a:spcPct val="20000"/>
        </a:spcBef>
        <a:buFont typeface="Arial" panose="020B0604020202020204" pitchFamily="34" charset="0"/>
        <a:buChar char="•"/>
        <a:defRPr sz="2656" kern="1200">
          <a:solidFill>
            <a:schemeClr val="tx1"/>
          </a:solidFill>
          <a:latin typeface="+mn-lt"/>
          <a:ea typeface="+mn-ea"/>
          <a:cs typeface="+mn-cs"/>
        </a:defRPr>
      </a:lvl7pPr>
      <a:lvl8pPr marL="4552265" indent="-303484" algn="l" defTabSz="1213938" rtl="0" eaLnBrk="1" latinLnBrk="0" hangingPunct="1">
        <a:spcBef>
          <a:spcPct val="20000"/>
        </a:spcBef>
        <a:buFont typeface="Arial" panose="020B0604020202020204" pitchFamily="34" charset="0"/>
        <a:buChar char="•"/>
        <a:defRPr sz="2656" kern="1200">
          <a:solidFill>
            <a:schemeClr val="tx1"/>
          </a:solidFill>
          <a:latin typeface="+mn-lt"/>
          <a:ea typeface="+mn-ea"/>
          <a:cs typeface="+mn-cs"/>
        </a:defRPr>
      </a:lvl8pPr>
      <a:lvl9pPr marL="5159234" indent="-303484" algn="l" defTabSz="1213938" rtl="0" eaLnBrk="1" latinLnBrk="0" hangingPunct="1">
        <a:spcBef>
          <a:spcPct val="20000"/>
        </a:spcBef>
        <a:buFont typeface="Arial" panose="020B0604020202020204" pitchFamily="34" charset="0"/>
        <a:buChar char="•"/>
        <a:defRPr sz="2656" kern="1200">
          <a:solidFill>
            <a:schemeClr val="tx1"/>
          </a:solidFill>
          <a:latin typeface="+mn-lt"/>
          <a:ea typeface="+mn-ea"/>
          <a:cs typeface="+mn-cs"/>
        </a:defRPr>
      </a:lvl9pPr>
    </p:bodyStyle>
    <p:otherStyle>
      <a:defPPr>
        <a:defRPr lang="en-US"/>
      </a:defPPr>
      <a:lvl1pPr marL="0" algn="l" defTabSz="1213938" rtl="0" eaLnBrk="1" latinLnBrk="0" hangingPunct="1">
        <a:defRPr sz="2389" kern="1200">
          <a:solidFill>
            <a:schemeClr val="tx1"/>
          </a:solidFill>
          <a:latin typeface="+mn-lt"/>
          <a:ea typeface="+mn-ea"/>
          <a:cs typeface="+mn-cs"/>
        </a:defRPr>
      </a:lvl1pPr>
      <a:lvl2pPr marL="606969" algn="l" defTabSz="1213938" rtl="0" eaLnBrk="1" latinLnBrk="0" hangingPunct="1">
        <a:defRPr sz="2389" kern="1200">
          <a:solidFill>
            <a:schemeClr val="tx1"/>
          </a:solidFill>
          <a:latin typeface="+mn-lt"/>
          <a:ea typeface="+mn-ea"/>
          <a:cs typeface="+mn-cs"/>
        </a:defRPr>
      </a:lvl2pPr>
      <a:lvl3pPr marL="1213938" algn="l" defTabSz="1213938" rtl="0" eaLnBrk="1" latinLnBrk="0" hangingPunct="1">
        <a:defRPr sz="2389" kern="1200">
          <a:solidFill>
            <a:schemeClr val="tx1"/>
          </a:solidFill>
          <a:latin typeface="+mn-lt"/>
          <a:ea typeface="+mn-ea"/>
          <a:cs typeface="+mn-cs"/>
        </a:defRPr>
      </a:lvl3pPr>
      <a:lvl4pPr marL="1820905" algn="l" defTabSz="1213938" rtl="0" eaLnBrk="1" latinLnBrk="0" hangingPunct="1">
        <a:defRPr sz="2389" kern="1200">
          <a:solidFill>
            <a:schemeClr val="tx1"/>
          </a:solidFill>
          <a:latin typeface="+mn-lt"/>
          <a:ea typeface="+mn-ea"/>
          <a:cs typeface="+mn-cs"/>
        </a:defRPr>
      </a:lvl4pPr>
      <a:lvl5pPr marL="2427875" algn="l" defTabSz="1213938" rtl="0" eaLnBrk="1" latinLnBrk="0" hangingPunct="1">
        <a:defRPr sz="2389" kern="1200">
          <a:solidFill>
            <a:schemeClr val="tx1"/>
          </a:solidFill>
          <a:latin typeface="+mn-lt"/>
          <a:ea typeface="+mn-ea"/>
          <a:cs typeface="+mn-cs"/>
        </a:defRPr>
      </a:lvl5pPr>
      <a:lvl6pPr marL="3034844" algn="l" defTabSz="1213938" rtl="0" eaLnBrk="1" latinLnBrk="0" hangingPunct="1">
        <a:defRPr sz="2389" kern="1200">
          <a:solidFill>
            <a:schemeClr val="tx1"/>
          </a:solidFill>
          <a:latin typeface="+mn-lt"/>
          <a:ea typeface="+mn-ea"/>
          <a:cs typeface="+mn-cs"/>
        </a:defRPr>
      </a:lvl6pPr>
      <a:lvl7pPr marL="3641813" algn="l" defTabSz="1213938" rtl="0" eaLnBrk="1" latinLnBrk="0" hangingPunct="1">
        <a:defRPr sz="2389" kern="1200">
          <a:solidFill>
            <a:schemeClr val="tx1"/>
          </a:solidFill>
          <a:latin typeface="+mn-lt"/>
          <a:ea typeface="+mn-ea"/>
          <a:cs typeface="+mn-cs"/>
        </a:defRPr>
      </a:lvl7pPr>
      <a:lvl8pPr marL="4248780" algn="l" defTabSz="1213938" rtl="0" eaLnBrk="1" latinLnBrk="0" hangingPunct="1">
        <a:defRPr sz="2389" kern="1200">
          <a:solidFill>
            <a:schemeClr val="tx1"/>
          </a:solidFill>
          <a:latin typeface="+mn-lt"/>
          <a:ea typeface="+mn-ea"/>
          <a:cs typeface="+mn-cs"/>
        </a:defRPr>
      </a:lvl8pPr>
      <a:lvl9pPr marL="4855749" algn="l" defTabSz="1213938" rtl="0" eaLnBrk="1" latinLnBrk="0" hangingPunct="1">
        <a:defRPr sz="238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arxiv.org/abs/1706.03762"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hyperlink" Target="http://datascience.smartcmobile.com/NLPChatBot/"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E15AD-3970-443E-8A84-85EB41C39228}"/>
              </a:ext>
            </a:extLst>
          </p:cNvPr>
          <p:cNvSpPr>
            <a:spLocks noGrp="1"/>
          </p:cNvSpPr>
          <p:nvPr>
            <p:ph type="ctrTitle"/>
          </p:nvPr>
        </p:nvSpPr>
        <p:spPr>
          <a:xfrm>
            <a:off x="500014" y="3125636"/>
            <a:ext cx="8261485" cy="1513585"/>
          </a:xfrm>
        </p:spPr>
        <p:txBody>
          <a:bodyPr lIns="121920" tIns="60960" rIns="121920" bIns="60960" anchor="t"/>
          <a:lstStyle/>
          <a:p>
            <a:r>
              <a:rPr lang="en-US" sz="4400" b="1">
                <a:ea typeface="+mj-lt"/>
                <a:cs typeface="+mj-lt"/>
              </a:rPr>
              <a:t>Natural Language Processing</a:t>
            </a:r>
            <a:br>
              <a:rPr lang="en-US" sz="4400" b="1">
                <a:ea typeface="+mj-lt"/>
                <a:cs typeface="+mj-lt"/>
              </a:rPr>
            </a:br>
            <a:r>
              <a:rPr lang="en-US" sz="4400" b="1">
                <a:ea typeface="+mj-lt"/>
                <a:cs typeface="+mj-lt"/>
              </a:rPr>
              <a:t>PPT</a:t>
            </a:r>
          </a:p>
        </p:txBody>
      </p:sp>
      <p:sp>
        <p:nvSpPr>
          <p:cNvPr id="3" name="TextBox 1">
            <a:extLst>
              <a:ext uri="{FF2B5EF4-FFF2-40B4-BE49-F238E27FC236}">
                <a16:creationId xmlns:a16="http://schemas.microsoft.com/office/drawing/2014/main" id="{ADB21BB0-FE4A-413F-B458-6D0E1B7C0A52}"/>
              </a:ext>
            </a:extLst>
          </p:cNvPr>
          <p:cNvSpPr txBox="1"/>
          <p:nvPr/>
        </p:nvSpPr>
        <p:spPr>
          <a:xfrm>
            <a:off x="7510677" y="3124201"/>
            <a:ext cx="414123" cy="400110"/>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a:cs typeface="Calibri"/>
            </a:endParaRPr>
          </a:p>
        </p:txBody>
      </p:sp>
      <p:pic>
        <p:nvPicPr>
          <p:cNvPr id="5" name="Picture 4" descr="A drawing of a face&#10;&#10;Description automatically generated">
            <a:extLst>
              <a:ext uri="{FF2B5EF4-FFF2-40B4-BE49-F238E27FC236}">
                <a16:creationId xmlns:a16="http://schemas.microsoft.com/office/drawing/2014/main" id="{75A1F613-81C3-432F-BEA8-811109FD8D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853" y="1122848"/>
            <a:ext cx="3481599" cy="1262933"/>
          </a:xfrm>
          <a:prstGeom prst="rect">
            <a:avLst/>
          </a:prstGeom>
        </p:spPr>
      </p:pic>
    </p:spTree>
    <p:extLst>
      <p:ext uri="{BB962C8B-B14F-4D97-AF65-F5344CB8AC3E}">
        <p14:creationId xmlns:p14="http://schemas.microsoft.com/office/powerpoint/2010/main" val="2895085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3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diagram of words and numbers&#10;&#10;Description automatically generated">
            <a:extLst>
              <a:ext uri="{FF2B5EF4-FFF2-40B4-BE49-F238E27FC236}">
                <a16:creationId xmlns:a16="http://schemas.microsoft.com/office/drawing/2014/main" id="{4690435C-D195-88CA-4116-4935A0E2DD87}"/>
              </a:ext>
            </a:extLst>
          </p:cNvPr>
          <p:cNvPicPr>
            <a:picLocks noChangeAspect="1"/>
          </p:cNvPicPr>
          <p:nvPr/>
        </p:nvPicPr>
        <p:blipFill>
          <a:blip r:embed="rId2"/>
          <a:stretch>
            <a:fillRect/>
          </a:stretch>
        </p:blipFill>
        <p:spPr>
          <a:xfrm>
            <a:off x="2369535" y="643467"/>
            <a:ext cx="7452930" cy="5571066"/>
          </a:xfrm>
          <a:prstGeom prst="rect">
            <a:avLst/>
          </a:prstGeom>
        </p:spPr>
      </p:pic>
    </p:spTree>
    <p:extLst>
      <p:ext uri="{BB962C8B-B14F-4D97-AF65-F5344CB8AC3E}">
        <p14:creationId xmlns:p14="http://schemas.microsoft.com/office/powerpoint/2010/main" val="4114463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DC1533-F62B-6082-5178-91DB363DD1CA}"/>
              </a:ext>
            </a:extLst>
          </p:cNvPr>
          <p:cNvSpPr txBox="1"/>
          <p:nvPr/>
        </p:nvSpPr>
        <p:spPr>
          <a:xfrm>
            <a:off x="263769" y="228600"/>
            <a:ext cx="627770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cs typeface="Calibri"/>
              </a:rPr>
              <a:t>Cosine Similarity :</a:t>
            </a:r>
            <a:endParaRPr lang="en-US" b="1">
              <a:cs typeface="Calibri"/>
            </a:endParaRPr>
          </a:p>
        </p:txBody>
      </p:sp>
      <p:sp>
        <p:nvSpPr>
          <p:cNvPr id="3" name="TextBox 2">
            <a:extLst>
              <a:ext uri="{FF2B5EF4-FFF2-40B4-BE49-F238E27FC236}">
                <a16:creationId xmlns:a16="http://schemas.microsoft.com/office/drawing/2014/main" id="{77D37C26-230A-31B8-138C-8B26B81079A4}"/>
              </a:ext>
            </a:extLst>
          </p:cNvPr>
          <p:cNvSpPr txBox="1"/>
          <p:nvPr/>
        </p:nvSpPr>
        <p:spPr>
          <a:xfrm>
            <a:off x="773724" y="808893"/>
            <a:ext cx="1012873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242424"/>
                </a:solidFill>
                <a:latin typeface="source-serif-pro"/>
              </a:rPr>
              <a:t>Cosine similarity measures the similarity between two vectors by calculating the cosine of the angle between the two vectors.</a:t>
            </a:r>
            <a:endParaRPr lang="en-US"/>
          </a:p>
        </p:txBody>
      </p:sp>
      <p:pic>
        <p:nvPicPr>
          <p:cNvPr id="4" name="Picture 3" descr="A comparison of angles and angles&#10;&#10;Description automatically generated">
            <a:extLst>
              <a:ext uri="{FF2B5EF4-FFF2-40B4-BE49-F238E27FC236}">
                <a16:creationId xmlns:a16="http://schemas.microsoft.com/office/drawing/2014/main" id="{72289603-1E67-FF4D-4406-F9E621288DDF}"/>
              </a:ext>
            </a:extLst>
          </p:cNvPr>
          <p:cNvPicPr>
            <a:picLocks noChangeAspect="1"/>
          </p:cNvPicPr>
          <p:nvPr/>
        </p:nvPicPr>
        <p:blipFill>
          <a:blip r:embed="rId2"/>
          <a:stretch>
            <a:fillRect/>
          </a:stretch>
        </p:blipFill>
        <p:spPr>
          <a:xfrm>
            <a:off x="82063" y="4754177"/>
            <a:ext cx="12016153" cy="2038877"/>
          </a:xfrm>
          <a:prstGeom prst="rect">
            <a:avLst/>
          </a:prstGeom>
        </p:spPr>
      </p:pic>
      <p:pic>
        <p:nvPicPr>
          <p:cNvPr id="5" name="Picture 4" descr="A math equations on a white background&#10;&#10;Description automatically generated">
            <a:extLst>
              <a:ext uri="{FF2B5EF4-FFF2-40B4-BE49-F238E27FC236}">
                <a16:creationId xmlns:a16="http://schemas.microsoft.com/office/drawing/2014/main" id="{53641765-7B37-4FF9-F71A-E02096DD22BC}"/>
              </a:ext>
            </a:extLst>
          </p:cNvPr>
          <p:cNvPicPr>
            <a:picLocks noChangeAspect="1"/>
          </p:cNvPicPr>
          <p:nvPr/>
        </p:nvPicPr>
        <p:blipFill>
          <a:blip r:embed="rId3"/>
          <a:stretch>
            <a:fillRect/>
          </a:stretch>
        </p:blipFill>
        <p:spPr>
          <a:xfrm>
            <a:off x="6295293" y="1640003"/>
            <a:ext cx="5439508" cy="2769100"/>
          </a:xfrm>
          <a:prstGeom prst="rect">
            <a:avLst/>
          </a:prstGeom>
        </p:spPr>
      </p:pic>
      <p:sp>
        <p:nvSpPr>
          <p:cNvPr id="6" name="TextBox 5">
            <a:extLst>
              <a:ext uri="{FF2B5EF4-FFF2-40B4-BE49-F238E27FC236}">
                <a16:creationId xmlns:a16="http://schemas.microsoft.com/office/drawing/2014/main" id="{F098878F-B759-733F-C035-D728AE4B5FD8}"/>
              </a:ext>
            </a:extLst>
          </p:cNvPr>
          <p:cNvSpPr txBox="1"/>
          <p:nvPr/>
        </p:nvSpPr>
        <p:spPr>
          <a:xfrm>
            <a:off x="386862" y="2028093"/>
            <a:ext cx="436098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 Vector representation of the document</a:t>
            </a:r>
            <a:r>
              <a:rPr lang="en-US"/>
              <a:t> doc_1_vector = [1, 1, 1, 1, 0, 1, 1, 2] doc_2_vector = [1, 0, 0, 1, 1, 0, 1, 0]</a:t>
            </a:r>
          </a:p>
        </p:txBody>
      </p:sp>
    </p:spTree>
    <p:extLst>
      <p:ext uri="{BB962C8B-B14F-4D97-AF65-F5344CB8AC3E}">
        <p14:creationId xmlns:p14="http://schemas.microsoft.com/office/powerpoint/2010/main" val="797426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ack text on a white background&#10;&#10;Description automatically generated">
            <a:extLst>
              <a:ext uri="{FF2B5EF4-FFF2-40B4-BE49-F238E27FC236}">
                <a16:creationId xmlns:a16="http://schemas.microsoft.com/office/drawing/2014/main" id="{37684BBB-028A-4D33-4007-5E47950E8BE3}"/>
              </a:ext>
            </a:extLst>
          </p:cNvPr>
          <p:cNvPicPr>
            <a:picLocks noChangeAspect="1"/>
          </p:cNvPicPr>
          <p:nvPr/>
        </p:nvPicPr>
        <p:blipFill>
          <a:blip r:embed="rId2"/>
          <a:stretch>
            <a:fillRect/>
          </a:stretch>
        </p:blipFill>
        <p:spPr>
          <a:xfrm>
            <a:off x="117231" y="-3559"/>
            <a:ext cx="5861539" cy="933240"/>
          </a:xfrm>
          <a:prstGeom prst="rect">
            <a:avLst/>
          </a:prstGeom>
        </p:spPr>
      </p:pic>
      <p:sp>
        <p:nvSpPr>
          <p:cNvPr id="4" name="TextBox 3">
            <a:extLst>
              <a:ext uri="{FF2B5EF4-FFF2-40B4-BE49-F238E27FC236}">
                <a16:creationId xmlns:a16="http://schemas.microsoft.com/office/drawing/2014/main" id="{5BABB1DE-F25A-FC47-0D66-C43AC500E9C6}"/>
              </a:ext>
            </a:extLst>
          </p:cNvPr>
          <p:cNvSpPr txBox="1"/>
          <p:nvPr/>
        </p:nvSpPr>
        <p:spPr>
          <a:xfrm>
            <a:off x="117232" y="1066802"/>
            <a:ext cx="11394828" cy="8402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dirty="0">
                <a:latin typeface="Söhne"/>
              </a:rPr>
              <a:t>King: [0.5, -0.4, 0.7, 0.8, 0.9, -0.7, -0.6]</a:t>
            </a:r>
          </a:p>
          <a:p>
            <a:pPr>
              <a:buChar char="•"/>
            </a:pPr>
            <a:r>
              <a:rPr lang="en-US" dirty="0">
                <a:latin typeface="Söhne"/>
              </a:rPr>
              <a:t>Queen: [0.8, -0.1, 0.8, -0.9, 0.8, -0.5, 0.9]</a:t>
            </a:r>
          </a:p>
          <a:p>
            <a:pPr>
              <a:buChar char="•"/>
            </a:pPr>
            <a:r>
              <a:rPr lang="en-US" dirty="0">
                <a:latin typeface="Söhne"/>
              </a:rPr>
              <a:t>Man: [0.6, -0.2, 0.8, 0.9, -0.1, -0.9, -0.7]</a:t>
            </a:r>
          </a:p>
          <a:p>
            <a:pPr>
              <a:buChar char="•"/>
            </a:pPr>
            <a:r>
              <a:rPr lang="en-US" dirty="0">
                <a:latin typeface="Söhne"/>
              </a:rPr>
              <a:t>Woman: [0.7, 0.3, 0.9, -0.7, 0.1, -0.5, -0.4]</a:t>
            </a:r>
          </a:p>
          <a:p>
            <a:endParaRPr lang="en-US" dirty="0">
              <a:latin typeface="Söhne"/>
            </a:endParaRPr>
          </a:p>
          <a:p>
            <a:pPr>
              <a:buChar char="•"/>
            </a:pPr>
            <a:r>
              <a:rPr lang="en-US" dirty="0">
                <a:latin typeface="Söhne"/>
              </a:rPr>
              <a:t>Resulting Vector (King - Man + Woman): [0.6, -0.5, 0.8, 0.6, 1.1, -0.3, 0.5]</a:t>
            </a:r>
          </a:p>
          <a:p>
            <a:endParaRPr lang="en-US" dirty="0">
              <a:latin typeface="Söhne"/>
            </a:endParaRPr>
          </a:p>
          <a:p>
            <a:r>
              <a:rPr lang="en-US" dirty="0">
                <a:latin typeface="Söhne"/>
              </a:rPr>
              <a:t>Cosine Similarity:</a:t>
            </a:r>
          </a:p>
          <a:p>
            <a:pPr>
              <a:buChar char="•"/>
            </a:pPr>
            <a:r>
              <a:rPr lang="en-US" dirty="0">
                <a:latin typeface="Söhne"/>
              </a:rPr>
              <a:t>Cosine Similarity(King, Resulting Vector) ≈ 0.690</a:t>
            </a:r>
          </a:p>
          <a:p>
            <a:pPr>
              <a:buChar char="•"/>
            </a:pPr>
            <a:r>
              <a:rPr lang="en-US" dirty="0">
                <a:latin typeface="Söhne"/>
              </a:rPr>
              <a:t>Cosine Similarity(Queen, Resulting Vector) ≈ 0.938</a:t>
            </a:r>
          </a:p>
          <a:p>
            <a:pPr>
              <a:buChar char="•"/>
            </a:pPr>
            <a:r>
              <a:rPr lang="en-US" dirty="0">
                <a:latin typeface="Söhne"/>
              </a:rPr>
              <a:t>Cosine Similarity(Man, Resulting Vector) ≈ 0.628</a:t>
            </a:r>
          </a:p>
          <a:p>
            <a:pPr>
              <a:buChar char="•"/>
            </a:pPr>
            <a:r>
              <a:rPr lang="en-US" dirty="0">
                <a:latin typeface="Söhne"/>
              </a:rPr>
              <a:t>Cosine Similarity(Woman, Resulting Vector) ≈ 0.632</a:t>
            </a:r>
          </a:p>
          <a:p>
            <a:pPr>
              <a:buChar char="•"/>
            </a:pPr>
            <a:endParaRPr lang="en-US" dirty="0">
              <a:latin typeface="Söhne"/>
            </a:endParaRPr>
          </a:p>
          <a:p>
            <a:pPr>
              <a:buChar char="•"/>
            </a:pPr>
            <a:endParaRPr lang="en-US" dirty="0">
              <a:latin typeface="Söhne"/>
            </a:endParaRPr>
          </a:p>
          <a:p>
            <a:r>
              <a:rPr lang="en-US" dirty="0">
                <a:latin typeface="Söhne"/>
              </a:rPr>
              <a:t>These cosine similarity values indicate the degree of similarity between each vector and the resulting vector "King - Man + Woman". Among the given vectors, "Queen" has the highest cosine similarity with the resulting vector, suggesting that it is closest in semantic meaning to the condition "King - Man + Woman".</a:t>
            </a:r>
          </a:p>
          <a:p>
            <a:endParaRPr lang="en-US" dirty="0">
              <a:latin typeface="Söhne"/>
            </a:endParaRPr>
          </a:p>
          <a:p>
            <a:endParaRPr lang="en-US" dirty="0">
              <a:latin typeface="Söhne"/>
            </a:endParaRPr>
          </a:p>
          <a:p>
            <a:endParaRPr lang="en-US" dirty="0">
              <a:latin typeface="Söhne"/>
            </a:endParaRPr>
          </a:p>
          <a:p>
            <a:endParaRPr lang="en-US" dirty="0">
              <a:latin typeface="Söhne"/>
            </a:endParaRPr>
          </a:p>
          <a:p>
            <a:endParaRPr lang="en-US" dirty="0">
              <a:latin typeface="Söhne"/>
            </a:endParaRPr>
          </a:p>
          <a:p>
            <a:endParaRPr lang="en-US" dirty="0">
              <a:latin typeface="Söhne"/>
            </a:endParaRPr>
          </a:p>
          <a:p>
            <a:endParaRPr lang="en-US" dirty="0">
              <a:latin typeface="Söhne"/>
            </a:endParaRPr>
          </a:p>
          <a:p>
            <a:endParaRPr lang="en-US" dirty="0">
              <a:latin typeface="Söhne"/>
            </a:endParaRPr>
          </a:p>
          <a:p>
            <a:endParaRPr lang="en-US" dirty="0">
              <a:latin typeface="Söhne"/>
            </a:endParaRPr>
          </a:p>
          <a:p>
            <a:endParaRPr lang="en-US" dirty="0">
              <a:latin typeface="Söhne"/>
            </a:endParaRPr>
          </a:p>
          <a:p>
            <a:endParaRPr lang="en-US" dirty="0">
              <a:latin typeface="Söhne"/>
            </a:endParaRPr>
          </a:p>
          <a:p>
            <a:endParaRPr lang="en-US" dirty="0">
              <a:latin typeface="Söhne"/>
            </a:endParaRPr>
          </a:p>
          <a:p>
            <a:endParaRPr lang="en-US" dirty="0">
              <a:latin typeface="Söhne"/>
            </a:endParaRPr>
          </a:p>
        </p:txBody>
      </p:sp>
    </p:spTree>
    <p:extLst>
      <p:ext uri="{BB962C8B-B14F-4D97-AF65-F5344CB8AC3E}">
        <p14:creationId xmlns:p14="http://schemas.microsoft.com/office/powerpoint/2010/main" val="1642127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A4140-0726-4887-8F3A-08B914C26380}"/>
              </a:ext>
            </a:extLst>
          </p:cNvPr>
          <p:cNvSpPr>
            <a:spLocks noGrp="1"/>
          </p:cNvSpPr>
          <p:nvPr>
            <p:ph type="ctrTitle"/>
          </p:nvPr>
        </p:nvSpPr>
        <p:spPr>
          <a:xfrm>
            <a:off x="10833" y="-496"/>
            <a:ext cx="10528133" cy="777547"/>
          </a:xfrm>
        </p:spPr>
        <p:txBody>
          <a:bodyPr lIns="121920" tIns="60960" rIns="121920" bIns="60960" anchor="t"/>
          <a:lstStyle/>
          <a:p>
            <a:r>
              <a:rPr lang="en-US">
                <a:cs typeface="Calibri"/>
              </a:rPr>
              <a:t>Word2vec</a:t>
            </a:r>
            <a:endParaRPr lang="en-US"/>
          </a:p>
        </p:txBody>
      </p:sp>
      <p:pic>
        <p:nvPicPr>
          <p:cNvPr id="5" name="Picture 5" descr="Chart&#10;&#10;Description automatically generated">
            <a:extLst>
              <a:ext uri="{FF2B5EF4-FFF2-40B4-BE49-F238E27FC236}">
                <a16:creationId xmlns:a16="http://schemas.microsoft.com/office/drawing/2014/main" id="{B7F03FEF-15AC-4F36-A120-CD246A6F1E1C}"/>
              </a:ext>
            </a:extLst>
          </p:cNvPr>
          <p:cNvPicPr>
            <a:picLocks noChangeAspect="1"/>
          </p:cNvPicPr>
          <p:nvPr/>
        </p:nvPicPr>
        <p:blipFill>
          <a:blip r:embed="rId2"/>
          <a:stretch>
            <a:fillRect/>
          </a:stretch>
        </p:blipFill>
        <p:spPr>
          <a:xfrm>
            <a:off x="802881" y="4505462"/>
            <a:ext cx="9720000" cy="1934144"/>
          </a:xfrm>
          <a:prstGeom prst="rect">
            <a:avLst/>
          </a:prstGeom>
        </p:spPr>
      </p:pic>
      <p:sp>
        <p:nvSpPr>
          <p:cNvPr id="7" name="TextBox 6">
            <a:extLst>
              <a:ext uri="{FF2B5EF4-FFF2-40B4-BE49-F238E27FC236}">
                <a16:creationId xmlns:a16="http://schemas.microsoft.com/office/drawing/2014/main" id="{E342F61E-CBAD-63B1-8E44-B2F233A99110}"/>
              </a:ext>
            </a:extLst>
          </p:cNvPr>
          <p:cNvSpPr txBox="1"/>
          <p:nvPr/>
        </p:nvSpPr>
        <p:spPr>
          <a:xfrm>
            <a:off x="375138" y="931984"/>
            <a:ext cx="11570676"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Vector Representation:</a:t>
            </a:r>
            <a:r>
              <a:rPr lang="en-US">
                <a:ea typeface="+mn-lt"/>
                <a:cs typeface="+mn-lt"/>
              </a:rPr>
              <a:t> Word2Vec represents words as dense vectors in a continuous space, capturing semantic relationships and similarities.</a:t>
            </a:r>
            <a:endParaRPr lang="en-US"/>
          </a:p>
          <a:p>
            <a:r>
              <a:rPr lang="en-US" b="1">
                <a:ea typeface="+mn-lt"/>
                <a:cs typeface="+mn-lt"/>
              </a:rPr>
              <a:t>Contextual Learning:</a:t>
            </a:r>
            <a:r>
              <a:rPr lang="en-US">
                <a:ea typeface="+mn-lt"/>
                <a:cs typeface="+mn-lt"/>
              </a:rPr>
              <a:t> It learns by predicting a target word based on its neighboring words' context, either in a "Skip-gram" (predicting context from the target) or "CBOW" (predicting target from context) manner.</a:t>
            </a:r>
            <a:endParaRPr lang="en-US"/>
          </a:p>
          <a:p>
            <a:r>
              <a:rPr lang="en-US" b="1">
                <a:ea typeface="+mn-lt"/>
                <a:cs typeface="+mn-lt"/>
              </a:rPr>
              <a:t>Semantic Proximity:</a:t>
            </a:r>
            <a:r>
              <a:rPr lang="en-US">
                <a:ea typeface="+mn-lt"/>
                <a:cs typeface="+mn-lt"/>
              </a:rPr>
              <a:t> Words with similar meanings have vectors closer together, enabling models to infer relationships and analogies (e.g., "king" - "man" + "woman" ≈ "queen").</a:t>
            </a:r>
            <a:endParaRPr lang="en-US"/>
          </a:p>
          <a:p>
            <a:r>
              <a:rPr lang="en-US" b="1">
                <a:ea typeface="+mn-lt"/>
                <a:cs typeface="+mn-lt"/>
              </a:rPr>
              <a:t>Dimension Reduction:</a:t>
            </a:r>
            <a:r>
              <a:rPr lang="en-US">
                <a:ea typeface="+mn-lt"/>
                <a:cs typeface="+mn-lt"/>
              </a:rPr>
              <a:t> Word2Vec reduces high-dimensional word representations to lower dimensions, making computations more efficient and relationships more interpretable.</a:t>
            </a:r>
            <a:endParaRPr lang="en-US"/>
          </a:p>
          <a:p>
            <a:r>
              <a:rPr lang="en-US" b="1">
                <a:ea typeface="+mn-lt"/>
                <a:cs typeface="+mn-lt"/>
              </a:rPr>
              <a:t>Pre-trained Models:</a:t>
            </a:r>
            <a:r>
              <a:rPr lang="en-US">
                <a:ea typeface="+mn-lt"/>
                <a:cs typeface="+mn-lt"/>
              </a:rPr>
              <a:t> Word2Vec models trained on massive text corpora can be used as pre-trained embeddings for downstream NLP tasks, saving training time.</a:t>
            </a:r>
            <a:endParaRPr lang="en-US"/>
          </a:p>
          <a:p>
            <a:r>
              <a:rPr lang="en-US" b="1">
                <a:ea typeface="+mn-lt"/>
                <a:cs typeface="+mn-lt"/>
              </a:rPr>
              <a:t>Limitations:</a:t>
            </a:r>
            <a:r>
              <a:rPr lang="en-US">
                <a:ea typeface="+mn-lt"/>
                <a:cs typeface="+mn-lt"/>
              </a:rPr>
              <a:t> Word2Vec may struggle with capturing rare words or polysemous words (words with multiple meanings), and it doesn't consider word order beyond a certain context window.</a:t>
            </a:r>
            <a:endParaRPr lang="en-US"/>
          </a:p>
          <a:p>
            <a:br>
              <a:rPr lang="en-US"/>
            </a:br>
            <a:endParaRPr lang="en-US"/>
          </a:p>
          <a:p>
            <a:pPr algn="l"/>
            <a:endParaRPr lang="en-US">
              <a:cs typeface="Calibri"/>
            </a:endParaRPr>
          </a:p>
        </p:txBody>
      </p:sp>
    </p:spTree>
    <p:extLst>
      <p:ext uri="{BB962C8B-B14F-4D97-AF65-F5344CB8AC3E}">
        <p14:creationId xmlns:p14="http://schemas.microsoft.com/office/powerpoint/2010/main" val="3345481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A4140-0726-4887-8F3A-08B914C26380}"/>
              </a:ext>
            </a:extLst>
          </p:cNvPr>
          <p:cNvSpPr>
            <a:spLocks noGrp="1"/>
          </p:cNvSpPr>
          <p:nvPr>
            <p:ph type="ctrTitle"/>
          </p:nvPr>
        </p:nvSpPr>
        <p:spPr>
          <a:xfrm>
            <a:off x="10833" y="-496"/>
            <a:ext cx="10528133" cy="777547"/>
          </a:xfrm>
        </p:spPr>
        <p:txBody>
          <a:bodyPr lIns="121920" tIns="60960" rIns="121920" bIns="60960" anchor="t"/>
          <a:lstStyle/>
          <a:p>
            <a:r>
              <a:rPr lang="en-US">
                <a:cs typeface="Calibri"/>
              </a:rPr>
              <a:t>Word2vec</a:t>
            </a:r>
            <a:endParaRPr lang="en-US"/>
          </a:p>
        </p:txBody>
      </p:sp>
      <p:pic>
        <p:nvPicPr>
          <p:cNvPr id="1026" name="Picture 2" descr="Word2Vec. Model Word Embedding III | by Brayan Buitrago |  iWannaBeDataDriven | Medium">
            <a:extLst>
              <a:ext uri="{FF2B5EF4-FFF2-40B4-BE49-F238E27FC236}">
                <a16:creationId xmlns:a16="http://schemas.microsoft.com/office/drawing/2014/main" id="{DBB1C64E-E6CC-9184-F611-F0059015E5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975" r="21094"/>
          <a:stretch/>
        </p:blipFill>
        <p:spPr bwMode="auto">
          <a:xfrm>
            <a:off x="554805" y="1941816"/>
            <a:ext cx="5784350" cy="41701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ord2Vec Explained">
            <a:extLst>
              <a:ext uri="{FF2B5EF4-FFF2-40B4-BE49-F238E27FC236}">
                <a16:creationId xmlns:a16="http://schemas.microsoft.com/office/drawing/2014/main" id="{E912C7DA-E8B9-6753-ACB2-D1165C2469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1856"/>
          <a:stretch/>
        </p:blipFill>
        <p:spPr bwMode="auto">
          <a:xfrm>
            <a:off x="9028487" y="2280169"/>
            <a:ext cx="2608708" cy="315486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Word2Vec Explained">
            <a:extLst>
              <a:ext uri="{FF2B5EF4-FFF2-40B4-BE49-F238E27FC236}">
                <a16:creationId xmlns:a16="http://schemas.microsoft.com/office/drawing/2014/main" id="{4F0EA058-F3D7-A184-133F-DE6FA18430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158"/>
          <a:stretch/>
        </p:blipFill>
        <p:spPr bwMode="auto">
          <a:xfrm>
            <a:off x="6686606" y="2337238"/>
            <a:ext cx="2341881" cy="3040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7986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60A5C-D45C-4137-8710-FE38D5DCFB4B}"/>
              </a:ext>
            </a:extLst>
          </p:cNvPr>
          <p:cNvSpPr>
            <a:spLocks noGrp="1"/>
          </p:cNvSpPr>
          <p:nvPr>
            <p:ph type="ctrTitle"/>
          </p:nvPr>
        </p:nvSpPr>
        <p:spPr/>
        <p:txBody>
          <a:bodyPr lIns="91440" tIns="45720" rIns="91440" bIns="45720" anchor="t"/>
          <a:lstStyle/>
          <a:p>
            <a:r>
              <a:rPr lang="en-US">
                <a:ea typeface="+mj-lt"/>
                <a:cs typeface="+mj-lt"/>
              </a:rPr>
              <a:t>Some snippets of Word2Vec</a:t>
            </a:r>
            <a:endParaRPr lang="en-US"/>
          </a:p>
        </p:txBody>
      </p:sp>
      <p:pic>
        <p:nvPicPr>
          <p:cNvPr id="3" name="Picture 3" descr="Text&#10;&#10;Description automatically generated">
            <a:extLst>
              <a:ext uri="{FF2B5EF4-FFF2-40B4-BE49-F238E27FC236}">
                <a16:creationId xmlns:a16="http://schemas.microsoft.com/office/drawing/2014/main" id="{80419335-1F7C-45E2-8137-7D3FD59BD22C}"/>
              </a:ext>
            </a:extLst>
          </p:cNvPr>
          <p:cNvPicPr>
            <a:picLocks noChangeAspect="1"/>
          </p:cNvPicPr>
          <p:nvPr/>
        </p:nvPicPr>
        <p:blipFill>
          <a:blip r:embed="rId2"/>
          <a:stretch>
            <a:fillRect/>
          </a:stretch>
        </p:blipFill>
        <p:spPr>
          <a:xfrm>
            <a:off x="698453" y="1231142"/>
            <a:ext cx="6496050" cy="2667000"/>
          </a:xfrm>
          <a:prstGeom prst="rect">
            <a:avLst/>
          </a:prstGeom>
        </p:spPr>
      </p:pic>
      <p:pic>
        <p:nvPicPr>
          <p:cNvPr id="4" name="Picture 4" descr="Graphical user interface, text, application&#10;&#10;Description automatically generated">
            <a:extLst>
              <a:ext uri="{FF2B5EF4-FFF2-40B4-BE49-F238E27FC236}">
                <a16:creationId xmlns:a16="http://schemas.microsoft.com/office/drawing/2014/main" id="{F9AC6630-DC02-4F35-BE6A-FC32C7487546}"/>
              </a:ext>
            </a:extLst>
          </p:cNvPr>
          <p:cNvPicPr>
            <a:picLocks noChangeAspect="1"/>
          </p:cNvPicPr>
          <p:nvPr/>
        </p:nvPicPr>
        <p:blipFill>
          <a:blip r:embed="rId3"/>
          <a:stretch>
            <a:fillRect/>
          </a:stretch>
        </p:blipFill>
        <p:spPr>
          <a:xfrm>
            <a:off x="698453" y="4202800"/>
            <a:ext cx="6496050" cy="2114550"/>
          </a:xfrm>
          <a:prstGeom prst="rect">
            <a:avLst/>
          </a:prstGeom>
        </p:spPr>
      </p:pic>
      <p:sp>
        <p:nvSpPr>
          <p:cNvPr id="5" name="TextBox 4">
            <a:extLst>
              <a:ext uri="{FF2B5EF4-FFF2-40B4-BE49-F238E27FC236}">
                <a16:creationId xmlns:a16="http://schemas.microsoft.com/office/drawing/2014/main" id="{91B15192-3B12-4DFF-B69D-D3D109E18ED5}"/>
              </a:ext>
            </a:extLst>
          </p:cNvPr>
          <p:cNvSpPr txBox="1"/>
          <p:nvPr/>
        </p:nvSpPr>
        <p:spPr>
          <a:xfrm>
            <a:off x="7783773" y="1312460"/>
            <a:ext cx="3903259" cy="55399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Calibri"/>
              </a:rPr>
              <a:t>In the first snippet, The model was able to predict similar words to leak such as plumber, broken etc. Which are related to leak.</a:t>
            </a:r>
            <a:endParaRPr lang="en-US">
              <a:cs typeface="Calibri"/>
            </a:endParaRPr>
          </a:p>
          <a:p>
            <a:br>
              <a:rPr lang="en-US"/>
            </a:br>
            <a:r>
              <a:rPr lang="en-US" sz="2800">
                <a:cs typeface="Calibri"/>
              </a:rPr>
              <a:t>In second snippet ,the model was able to find similarity between two words and was able to detect the odd one out in last line.</a:t>
            </a:r>
            <a:endParaRPr lang="en-US">
              <a:cs typeface="Calibri"/>
            </a:endParaRPr>
          </a:p>
        </p:txBody>
      </p:sp>
    </p:spTree>
    <p:extLst>
      <p:ext uri="{BB962C8B-B14F-4D97-AF65-F5344CB8AC3E}">
        <p14:creationId xmlns:p14="http://schemas.microsoft.com/office/powerpoint/2010/main" val="6507620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DE1B50-069E-4624-A435-65C36DF8ED6D}"/>
              </a:ext>
            </a:extLst>
          </p:cNvPr>
          <p:cNvSpPr txBox="1"/>
          <p:nvPr/>
        </p:nvSpPr>
        <p:spPr>
          <a:xfrm>
            <a:off x="838199" y="291090"/>
            <a:ext cx="10515599" cy="932688"/>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3000" b="1" kern="1200">
                <a:solidFill>
                  <a:schemeClr val="tx1"/>
                </a:solidFill>
                <a:latin typeface="+mj-lt"/>
                <a:ea typeface="+mj-ea"/>
                <a:cs typeface="+mj-cs"/>
              </a:rPr>
              <a:t>Text Preprocessing in NLP:</a:t>
            </a:r>
            <a:br>
              <a:rPr lang="en-US" sz="3000" kern="1200">
                <a:solidFill>
                  <a:schemeClr val="tx1"/>
                </a:solidFill>
                <a:latin typeface="+mj-lt"/>
                <a:ea typeface="+mj-ea"/>
                <a:cs typeface="+mj-cs"/>
              </a:rPr>
            </a:br>
            <a:endParaRPr lang="en-US" sz="3000" kern="1200">
              <a:solidFill>
                <a:schemeClr val="tx1"/>
              </a:solidFill>
              <a:latin typeface="+mj-lt"/>
              <a:ea typeface="+mj-ea"/>
              <a:cs typeface="+mj-cs"/>
            </a:endParaRPr>
          </a:p>
        </p:txBody>
      </p:sp>
      <p:pic>
        <p:nvPicPr>
          <p:cNvPr id="3" name="Picture 4" descr="Graphical user interface, text, application, email&#10;&#10;Description automatically generated">
            <a:extLst>
              <a:ext uri="{FF2B5EF4-FFF2-40B4-BE49-F238E27FC236}">
                <a16:creationId xmlns:a16="http://schemas.microsoft.com/office/drawing/2014/main" id="{684F8642-8CE5-49FD-9EB8-085F2EBCEA61}"/>
              </a:ext>
            </a:extLst>
          </p:cNvPr>
          <p:cNvPicPr>
            <a:picLocks noChangeAspect="1"/>
          </p:cNvPicPr>
          <p:nvPr/>
        </p:nvPicPr>
        <p:blipFill rotWithShape="1">
          <a:blip r:embed="rId2"/>
          <a:srcRect r="23189"/>
          <a:stretch/>
        </p:blipFill>
        <p:spPr>
          <a:xfrm>
            <a:off x="902495" y="1175594"/>
            <a:ext cx="6214721" cy="3951210"/>
          </a:xfrm>
          <a:prstGeom prst="rect">
            <a:avLst/>
          </a:prstGeom>
        </p:spPr>
      </p:pic>
      <p:pic>
        <p:nvPicPr>
          <p:cNvPr id="2050" name="Picture 2" descr="What is Lemmatization and Stemming in NLP? | by D212digital | Medium">
            <a:extLst>
              <a:ext uri="{FF2B5EF4-FFF2-40B4-BE49-F238E27FC236}">
                <a16:creationId xmlns:a16="http://schemas.microsoft.com/office/drawing/2014/main" id="{E1695D86-C21B-B70E-093F-3E8A8D3A0E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7643" y="4617479"/>
            <a:ext cx="5091862" cy="2129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449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DE1B50-069E-4624-A435-65C36DF8ED6D}"/>
              </a:ext>
            </a:extLst>
          </p:cNvPr>
          <p:cNvSpPr txBox="1"/>
          <p:nvPr/>
        </p:nvSpPr>
        <p:spPr>
          <a:xfrm>
            <a:off x="743803" y="357116"/>
            <a:ext cx="10681645"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latin typeface="Arial"/>
                <a:cs typeface="Arial"/>
              </a:rPr>
              <a:t>Data Visualization </a:t>
            </a:r>
            <a:r>
              <a:rPr lang="en-US" sz="4400" b="1">
                <a:ea typeface="+mn-lt"/>
                <a:cs typeface="+mn-lt"/>
              </a:rPr>
              <a:t>and Categories</a:t>
            </a:r>
            <a:r>
              <a:rPr lang="en-US" sz="4400">
                <a:ea typeface="+mn-lt"/>
                <a:cs typeface="+mn-lt"/>
              </a:rPr>
              <a:t>:</a:t>
            </a:r>
            <a:br>
              <a:rPr lang="en-US"/>
            </a:br>
            <a:endParaRPr lang="en-US">
              <a:cs typeface="Calibri"/>
            </a:endParaRPr>
          </a:p>
        </p:txBody>
      </p:sp>
      <p:pic>
        <p:nvPicPr>
          <p:cNvPr id="2" name="Picture 2" descr="Chart, bar chart&#10;&#10;Description automatically generated">
            <a:extLst>
              <a:ext uri="{FF2B5EF4-FFF2-40B4-BE49-F238E27FC236}">
                <a16:creationId xmlns:a16="http://schemas.microsoft.com/office/drawing/2014/main" id="{E0B35A0E-1C59-4632-B8AA-38B284EA3D95}"/>
              </a:ext>
            </a:extLst>
          </p:cNvPr>
          <p:cNvPicPr>
            <a:picLocks noChangeAspect="1"/>
          </p:cNvPicPr>
          <p:nvPr/>
        </p:nvPicPr>
        <p:blipFill>
          <a:blip r:embed="rId2"/>
          <a:stretch>
            <a:fillRect/>
          </a:stretch>
        </p:blipFill>
        <p:spPr>
          <a:xfrm>
            <a:off x="746982" y="1169181"/>
            <a:ext cx="10002314" cy="5423374"/>
          </a:xfrm>
          <a:prstGeom prst="rect">
            <a:avLst/>
          </a:prstGeom>
        </p:spPr>
      </p:pic>
    </p:spTree>
    <p:extLst>
      <p:ext uri="{BB962C8B-B14F-4D97-AF65-F5344CB8AC3E}">
        <p14:creationId xmlns:p14="http://schemas.microsoft.com/office/powerpoint/2010/main" val="918764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E004F-EE31-4990-A550-03F7014F70F0}"/>
              </a:ext>
            </a:extLst>
          </p:cNvPr>
          <p:cNvSpPr>
            <a:spLocks noGrp="1"/>
          </p:cNvSpPr>
          <p:nvPr>
            <p:ph type="title"/>
          </p:nvPr>
        </p:nvSpPr>
        <p:spPr>
          <a:xfrm>
            <a:off x="76200" y="163842"/>
            <a:ext cx="10515600" cy="1325563"/>
          </a:xfrm>
        </p:spPr>
        <p:txBody>
          <a:bodyPr/>
          <a:lstStyle/>
          <a:p>
            <a:r>
              <a:rPr lang="en-US" b="1">
                <a:cs typeface="Calibri Light"/>
              </a:rPr>
              <a:t>Current Models Limitation:</a:t>
            </a:r>
            <a:endParaRPr lang="en-US" b="1"/>
          </a:p>
        </p:txBody>
      </p:sp>
      <p:graphicFrame>
        <p:nvGraphicFramePr>
          <p:cNvPr id="6" name="Table 5">
            <a:extLst>
              <a:ext uri="{FF2B5EF4-FFF2-40B4-BE49-F238E27FC236}">
                <a16:creationId xmlns:a16="http://schemas.microsoft.com/office/drawing/2014/main" id="{3D2F7443-FD1F-49F6-A38E-94606E7B4F59}"/>
              </a:ext>
            </a:extLst>
          </p:cNvPr>
          <p:cNvGraphicFramePr>
            <a:graphicFrameLocks noGrp="1"/>
          </p:cNvGraphicFramePr>
          <p:nvPr>
            <p:extLst>
              <p:ext uri="{D42A27DB-BD31-4B8C-83A1-F6EECF244321}">
                <p14:modId xmlns:p14="http://schemas.microsoft.com/office/powerpoint/2010/main" val="3517718970"/>
              </p:ext>
            </p:extLst>
          </p:nvPr>
        </p:nvGraphicFramePr>
        <p:xfrm>
          <a:off x="575094" y="1509622"/>
          <a:ext cx="10336303" cy="4719781"/>
        </p:xfrm>
        <a:graphic>
          <a:graphicData uri="http://schemas.openxmlformats.org/drawingml/2006/table">
            <a:tbl>
              <a:tblPr firstRow="1" bandRow="1">
                <a:tableStyleId>{5C22544A-7EE6-4342-B048-85BDC9FD1C3A}</a:tableStyleId>
              </a:tblPr>
              <a:tblGrid>
                <a:gridCol w="2729552">
                  <a:extLst>
                    <a:ext uri="{9D8B030D-6E8A-4147-A177-3AD203B41FA5}">
                      <a16:colId xmlns:a16="http://schemas.microsoft.com/office/drawing/2014/main" val="4110673972"/>
                    </a:ext>
                  </a:extLst>
                </a:gridCol>
                <a:gridCol w="7606751">
                  <a:extLst>
                    <a:ext uri="{9D8B030D-6E8A-4147-A177-3AD203B41FA5}">
                      <a16:colId xmlns:a16="http://schemas.microsoft.com/office/drawing/2014/main" val="2789452782"/>
                    </a:ext>
                  </a:extLst>
                </a:gridCol>
              </a:tblGrid>
              <a:tr h="306151">
                <a:tc>
                  <a:txBody>
                    <a:bodyPr/>
                    <a:lstStyle/>
                    <a:p>
                      <a:r>
                        <a:rPr lang="en-US" sz="3200">
                          <a:effectLst/>
                        </a:rPr>
                        <a:t>    Models</a:t>
                      </a:r>
                      <a:endParaRPr lang="en-US" sz="3200" b="1">
                        <a:solidFill>
                          <a:srgbClr val="FFFFFF"/>
                        </a:solidFill>
                        <a:effectLst/>
                        <a:latin typeface="Calibri"/>
                      </a:endParaRPr>
                    </a:p>
                  </a:txBody>
                  <a:tcPr marL="0" marR="0" marT="0" marB="0" anchor="ctr"/>
                </a:tc>
                <a:tc>
                  <a:txBody>
                    <a:bodyPr/>
                    <a:lstStyle/>
                    <a:p>
                      <a:r>
                        <a:rPr lang="en-US" sz="3200">
                          <a:effectLst/>
                        </a:rPr>
                        <a:t>                Limitations</a:t>
                      </a:r>
                      <a:endParaRPr lang="en-US" sz="3200" b="1">
                        <a:solidFill>
                          <a:srgbClr val="FFFFFF"/>
                        </a:solidFill>
                        <a:effectLst/>
                        <a:latin typeface="Calibri"/>
                      </a:endParaRPr>
                    </a:p>
                  </a:txBody>
                  <a:tcPr marL="0" marR="0" marT="0" marB="0" anchor="ctr"/>
                </a:tc>
                <a:extLst>
                  <a:ext uri="{0D108BD9-81ED-4DB2-BD59-A6C34878D82A}">
                    <a16:rowId xmlns:a16="http://schemas.microsoft.com/office/drawing/2014/main" val="493178989"/>
                  </a:ext>
                </a:extLst>
              </a:tr>
              <a:tr h="882438">
                <a:tc>
                  <a:txBody>
                    <a:bodyPr/>
                    <a:lstStyle/>
                    <a:p>
                      <a:r>
                        <a:rPr lang="en-US" sz="2400">
                          <a:effectLst/>
                        </a:rPr>
                        <a:t>Count Vectorizer and TF-IDF</a:t>
                      </a:r>
                      <a:endParaRPr lang="en-US" sz="2400">
                        <a:effectLst/>
                        <a:latin typeface="Calibri" panose="020F0502020204030204" pitchFamily="34" charset="0"/>
                      </a:endParaRPr>
                    </a:p>
                  </a:txBody>
                  <a:tcPr marL="0" marR="0" marT="0" marB="0" anchor="ctr"/>
                </a:tc>
                <a:tc>
                  <a:txBody>
                    <a:bodyPr/>
                    <a:lstStyle/>
                    <a:p>
                      <a:r>
                        <a:rPr lang="en-US" sz="2000" dirty="0">
                          <a:effectLst/>
                        </a:rPr>
                        <a:t>  Considers Only considers Frequency of words, Doesn't understand Meaning of Sentence</a:t>
                      </a:r>
                      <a:endParaRPr lang="en-US" sz="2000" dirty="0">
                        <a:effectLst/>
                        <a:latin typeface="Calibri" panose="020F0502020204030204" pitchFamily="34" charset="0"/>
                      </a:endParaRPr>
                    </a:p>
                  </a:txBody>
                  <a:tcPr marL="0" marR="0" marT="0" marB="0" anchor="ctr"/>
                </a:tc>
                <a:extLst>
                  <a:ext uri="{0D108BD9-81ED-4DB2-BD59-A6C34878D82A}">
                    <a16:rowId xmlns:a16="http://schemas.microsoft.com/office/drawing/2014/main" val="3711375227"/>
                  </a:ext>
                </a:extLst>
              </a:tr>
              <a:tr h="1512751">
                <a:tc>
                  <a:txBody>
                    <a:bodyPr/>
                    <a:lstStyle/>
                    <a:p>
                      <a:r>
                        <a:rPr lang="en-US" sz="2400">
                          <a:effectLst/>
                        </a:rPr>
                        <a:t>      Word2Vec</a:t>
                      </a:r>
                      <a:endParaRPr lang="en-US" sz="2400">
                        <a:effectLst/>
                        <a:latin typeface="Calibri" panose="020F0502020204030204" pitchFamily="34" charset="0"/>
                      </a:endParaRPr>
                    </a:p>
                  </a:txBody>
                  <a:tcPr marL="0" marR="0" marT="0" marB="0" anchor="ctr"/>
                </a:tc>
                <a:tc>
                  <a:txBody>
                    <a:bodyPr/>
                    <a:lstStyle/>
                    <a:p>
                      <a:r>
                        <a:rPr lang="en-US" sz="2000">
                          <a:effectLst/>
                        </a:rPr>
                        <a:t>Can understand Meaning of Sentence but fails when creating embedding for Homophones For example, the word bank may mean </a:t>
                      </a:r>
                      <a:r>
                        <a:rPr lang="en-US" sz="2000" b="1">
                          <a:effectLst/>
                        </a:rPr>
                        <a:t>‘a riverbank’</a:t>
                      </a:r>
                      <a:r>
                        <a:rPr lang="en-US" sz="2000">
                          <a:effectLst/>
                        </a:rPr>
                        <a:t> or </a:t>
                      </a:r>
                      <a:r>
                        <a:rPr lang="en-US" sz="2000" b="1">
                          <a:effectLst/>
                        </a:rPr>
                        <a:t>‘Financial Banks’</a:t>
                      </a:r>
                      <a:r>
                        <a:rPr lang="en-US" sz="2000">
                          <a:effectLst/>
                        </a:rPr>
                        <a:t>  But word2vec gives the same embedding for both the words </a:t>
                      </a:r>
                      <a:endParaRPr lang="en-US" sz="2000">
                        <a:effectLst/>
                        <a:latin typeface="Calibri" panose="020F0502020204030204" pitchFamily="34" charset="0"/>
                      </a:endParaRPr>
                    </a:p>
                  </a:txBody>
                  <a:tcPr marL="0" marR="0" marT="0" marB="0" anchor="ctr"/>
                </a:tc>
                <a:extLst>
                  <a:ext uri="{0D108BD9-81ED-4DB2-BD59-A6C34878D82A}">
                    <a16:rowId xmlns:a16="http://schemas.microsoft.com/office/drawing/2014/main" val="4241058253"/>
                  </a:ext>
                </a:extLst>
              </a:tr>
              <a:tr h="918456">
                <a:tc>
                  <a:txBody>
                    <a:bodyPr/>
                    <a:lstStyle/>
                    <a:p>
                      <a:pPr lvl="0" algn="just">
                        <a:buNone/>
                      </a:pPr>
                      <a:r>
                        <a:rPr lang="en-US" sz="2400" b="0" i="0" u="none" strike="noStrike" noProof="0">
                          <a:effectLst/>
                          <a:latin typeface="Calibri"/>
                        </a:rPr>
                        <a:t>       RNN,LSTM</a:t>
                      </a:r>
                      <a:endParaRPr lang="en-US"/>
                    </a:p>
                  </a:txBody>
                  <a:tcPr marL="0" marR="0" marT="0" marB="0" anchor="ctr"/>
                </a:tc>
                <a:tc>
                  <a:txBody>
                    <a:bodyPr/>
                    <a:lstStyle/>
                    <a:p>
                      <a:r>
                        <a:rPr lang="en-US" sz="2000" dirty="0">
                          <a:effectLst/>
                          <a:latin typeface="Calibri" panose="020F0502020204030204" pitchFamily="34" charset="0"/>
                        </a:rPr>
                        <a:t> Vanishing Gradient issue , Long range dependency </a:t>
                      </a:r>
                      <a:r>
                        <a:rPr lang="en-US" sz="2000" dirty="0" err="1">
                          <a:effectLst/>
                          <a:latin typeface="Calibri" panose="020F0502020204030204" pitchFamily="34" charset="0"/>
                        </a:rPr>
                        <a:t>issue,works</a:t>
                      </a:r>
                      <a:r>
                        <a:rPr lang="en-US" sz="2000">
                          <a:effectLst/>
                          <a:latin typeface="Calibri" panose="020F0502020204030204" pitchFamily="34" charset="0"/>
                        </a:rPr>
                        <a:t> for fixed </a:t>
                      </a:r>
                      <a:endParaRPr lang="en-US" sz="2000" dirty="0">
                        <a:effectLst/>
                        <a:latin typeface="Calibri" panose="020F0502020204030204" pitchFamily="34" charset="0"/>
                      </a:endParaRPr>
                    </a:p>
                  </a:txBody>
                  <a:tcPr marL="0" marR="0" marT="0" marB="0" anchor="ctr"/>
                </a:tc>
                <a:extLst>
                  <a:ext uri="{0D108BD9-81ED-4DB2-BD59-A6C34878D82A}">
                    <a16:rowId xmlns:a16="http://schemas.microsoft.com/office/drawing/2014/main" val="2363123875"/>
                  </a:ext>
                </a:extLst>
              </a:tr>
              <a:tr h="918456">
                <a:tc>
                  <a:txBody>
                    <a:bodyPr/>
                    <a:lstStyle/>
                    <a:p>
                      <a:r>
                        <a:rPr lang="en-US" sz="2800" b="1">
                          <a:effectLst/>
                        </a:rPr>
                        <a:t>      ???</a:t>
                      </a:r>
                      <a:endParaRPr lang="en-US" sz="2800" b="1">
                        <a:effectLst/>
                        <a:latin typeface="Calibri" panose="020F0502020204030204" pitchFamily="34" charset="0"/>
                      </a:endParaRPr>
                    </a:p>
                  </a:txBody>
                  <a:tcPr marL="0" marR="0" marT="0" marB="0" anchor="ctr"/>
                </a:tc>
                <a:tc>
                  <a:txBody>
                    <a:bodyPr/>
                    <a:lstStyle/>
                    <a:p>
                      <a:r>
                        <a:rPr lang="en-US" sz="2000" dirty="0">
                          <a:effectLst/>
                        </a:rPr>
                        <a:t>Model which can take input and output of different sizes and better understand Meaning of sentences.</a:t>
                      </a:r>
                      <a:endParaRPr lang="en-US" sz="2000" dirty="0">
                        <a:effectLst/>
                        <a:latin typeface="Calibri" panose="020F0502020204030204" pitchFamily="34" charset="0"/>
                      </a:endParaRPr>
                    </a:p>
                  </a:txBody>
                  <a:tcPr marL="0" marR="0" marT="0" marB="0" anchor="ctr"/>
                </a:tc>
                <a:extLst>
                  <a:ext uri="{0D108BD9-81ED-4DB2-BD59-A6C34878D82A}">
                    <a16:rowId xmlns:a16="http://schemas.microsoft.com/office/drawing/2014/main" val="2054195842"/>
                  </a:ext>
                </a:extLst>
              </a:tr>
            </a:tbl>
          </a:graphicData>
        </a:graphic>
      </p:graphicFrame>
    </p:spTree>
    <p:extLst>
      <p:ext uri="{BB962C8B-B14F-4D97-AF65-F5344CB8AC3E}">
        <p14:creationId xmlns:p14="http://schemas.microsoft.com/office/powerpoint/2010/main" val="3027440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378E8-CADF-4CDC-B539-1B4F58D3C33A}"/>
              </a:ext>
            </a:extLst>
          </p:cNvPr>
          <p:cNvSpPr>
            <a:spLocks noGrp="1"/>
          </p:cNvSpPr>
          <p:nvPr>
            <p:ph type="title"/>
          </p:nvPr>
        </p:nvSpPr>
        <p:spPr>
          <a:xfrm>
            <a:off x="6342797" y="1343215"/>
            <a:ext cx="5750257" cy="4726130"/>
          </a:xfrm>
        </p:spPr>
        <p:txBody>
          <a:bodyPr>
            <a:normAutofit fontScale="90000"/>
          </a:bodyPr>
          <a:lstStyle/>
          <a:p>
            <a:r>
              <a:rPr lang="en-US" sz="2400" dirty="0">
                <a:latin typeface="Arial"/>
                <a:ea typeface="Arial"/>
                <a:cs typeface="Arial"/>
              </a:rPr>
              <a:t>So, there required to build one model which can solve these problems</a:t>
            </a:r>
            <a:br>
              <a:rPr lang="en-US" sz="2400" dirty="0">
                <a:latin typeface="Arial"/>
                <a:ea typeface="Arial"/>
                <a:cs typeface="Arial"/>
              </a:rPr>
            </a:br>
            <a:endParaRPr lang="en-US" sz="2400" dirty="0">
              <a:latin typeface="Arial"/>
              <a:ea typeface="Arial"/>
              <a:cs typeface="Arial"/>
            </a:endParaRPr>
          </a:p>
          <a:p>
            <a:pPr>
              <a:buAutoNum type="arabicPeriod"/>
            </a:pPr>
            <a:r>
              <a:rPr lang="en-US" sz="2400" dirty="0">
                <a:latin typeface="Arial"/>
                <a:ea typeface="Arial"/>
                <a:cs typeface="Arial"/>
              </a:rPr>
              <a:t>Vanishing Gradient</a:t>
            </a:r>
            <a:br>
              <a:rPr lang="en-US" sz="2400" dirty="0">
                <a:latin typeface="Arial"/>
                <a:ea typeface="Arial"/>
                <a:cs typeface="Arial"/>
              </a:rPr>
            </a:br>
            <a:endParaRPr lang="en-US" sz="2400" dirty="0">
              <a:latin typeface="Arial"/>
              <a:ea typeface="Arial"/>
              <a:cs typeface="Arial"/>
            </a:endParaRPr>
          </a:p>
          <a:p>
            <a:pPr>
              <a:buAutoNum type="arabicPeriod"/>
            </a:pPr>
            <a:r>
              <a:rPr lang="en-US" sz="2400" dirty="0">
                <a:latin typeface="Arial"/>
                <a:ea typeface="Arial"/>
                <a:cs typeface="Arial"/>
              </a:rPr>
              <a:t>Can be used as a pre trained model for the downstream task while using transfer learning in NLP ?</a:t>
            </a:r>
            <a:br>
              <a:rPr lang="en-US" sz="2400" dirty="0">
                <a:latin typeface="Arial"/>
                <a:ea typeface="Arial"/>
                <a:cs typeface="Arial"/>
              </a:rPr>
            </a:br>
            <a:endParaRPr lang="en-US" sz="2400" dirty="0">
              <a:latin typeface="Arial"/>
              <a:ea typeface="Arial"/>
              <a:cs typeface="Arial"/>
            </a:endParaRPr>
          </a:p>
          <a:p>
            <a:pPr>
              <a:buAutoNum type="arabicPeriod"/>
            </a:pPr>
            <a:r>
              <a:rPr lang="en-US" sz="2400" dirty="0">
                <a:latin typeface="Arial"/>
                <a:ea typeface="Arial"/>
                <a:cs typeface="Arial"/>
              </a:rPr>
              <a:t>Is bi-directional and understands the language form left to right and right to left ?</a:t>
            </a:r>
            <a:br>
              <a:rPr lang="en-US" sz="2400" dirty="0">
                <a:latin typeface="Arial"/>
                <a:ea typeface="Arial"/>
                <a:cs typeface="Arial"/>
              </a:rPr>
            </a:br>
            <a:endParaRPr lang="en-US" sz="2400" dirty="0">
              <a:latin typeface="Arial"/>
              <a:ea typeface="Arial"/>
              <a:cs typeface="Arial"/>
            </a:endParaRPr>
          </a:p>
          <a:p>
            <a:pPr>
              <a:buAutoNum type="arabicPeriod"/>
            </a:pPr>
            <a:r>
              <a:rPr lang="en-US" sz="2400" dirty="0">
                <a:latin typeface="Arial"/>
                <a:ea typeface="Arial"/>
                <a:cs typeface="Arial"/>
              </a:rPr>
              <a:t>Understands deeper and better context of the language even if the longer  input Sentences.</a:t>
            </a:r>
            <a:endParaRPr lang="en-US" sz="2400" dirty="0">
              <a:cs typeface="Calibri Light"/>
            </a:endParaRPr>
          </a:p>
        </p:txBody>
      </p:sp>
      <p:pic>
        <p:nvPicPr>
          <p:cNvPr id="6" name="Picture 6" descr="Chart&#10;&#10;Description automatically generated">
            <a:extLst>
              <a:ext uri="{FF2B5EF4-FFF2-40B4-BE49-F238E27FC236}">
                <a16:creationId xmlns:a16="http://schemas.microsoft.com/office/drawing/2014/main" id="{4DF50460-5F33-4896-9B8A-1DB0BCF3E1BF}"/>
              </a:ext>
            </a:extLst>
          </p:cNvPr>
          <p:cNvPicPr>
            <a:picLocks noGrp="1" noChangeAspect="1"/>
          </p:cNvPicPr>
          <p:nvPr>
            <p:ph idx="1"/>
          </p:nvPr>
        </p:nvPicPr>
        <p:blipFill>
          <a:blip r:embed="rId3"/>
          <a:stretch>
            <a:fillRect/>
          </a:stretch>
        </p:blipFill>
        <p:spPr>
          <a:xfrm>
            <a:off x="766306" y="2004219"/>
            <a:ext cx="5230138" cy="4351338"/>
          </a:xfrm>
        </p:spPr>
      </p:pic>
      <p:sp>
        <p:nvSpPr>
          <p:cNvPr id="7" name="TextBox 6">
            <a:extLst>
              <a:ext uri="{FF2B5EF4-FFF2-40B4-BE49-F238E27FC236}">
                <a16:creationId xmlns:a16="http://schemas.microsoft.com/office/drawing/2014/main" id="{53BB1DB1-4955-41A5-A160-19271DFC5B8F}"/>
              </a:ext>
            </a:extLst>
          </p:cNvPr>
          <p:cNvSpPr txBox="1"/>
          <p:nvPr/>
        </p:nvSpPr>
        <p:spPr>
          <a:xfrm>
            <a:off x="106907" y="118281"/>
            <a:ext cx="7713259"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cs typeface="Calibri"/>
              </a:rPr>
              <a:t>Deep Learning Techniques</a:t>
            </a:r>
            <a:endParaRPr lang="en-US"/>
          </a:p>
        </p:txBody>
      </p:sp>
    </p:spTree>
    <p:extLst>
      <p:ext uri="{BB962C8B-B14F-4D97-AF65-F5344CB8AC3E}">
        <p14:creationId xmlns:p14="http://schemas.microsoft.com/office/powerpoint/2010/main" val="1540005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6456A1-3C56-4451-A08B-CDFA469A1359}"/>
              </a:ext>
            </a:extLst>
          </p:cNvPr>
          <p:cNvSpPr txBox="1"/>
          <p:nvPr/>
        </p:nvSpPr>
        <p:spPr>
          <a:xfrm>
            <a:off x="743803" y="357116"/>
            <a:ext cx="10681645"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latin typeface="Arial"/>
                <a:cs typeface="Arial"/>
              </a:rPr>
              <a:t>What is Natural Language Processing?</a:t>
            </a:r>
            <a:br>
              <a:rPr lang="en-US"/>
            </a:br>
            <a:endParaRPr lang="en-US"/>
          </a:p>
        </p:txBody>
      </p:sp>
      <p:sp>
        <p:nvSpPr>
          <p:cNvPr id="3" name="TextBox 2">
            <a:extLst>
              <a:ext uri="{FF2B5EF4-FFF2-40B4-BE49-F238E27FC236}">
                <a16:creationId xmlns:a16="http://schemas.microsoft.com/office/drawing/2014/main" id="{1FF968FE-C14F-4AD2-AF58-FECD03CE3F87}"/>
              </a:ext>
            </a:extLst>
          </p:cNvPr>
          <p:cNvSpPr txBox="1"/>
          <p:nvPr/>
        </p:nvSpPr>
        <p:spPr>
          <a:xfrm>
            <a:off x="743804" y="1403445"/>
            <a:ext cx="1067027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cs typeface="Calibri"/>
              </a:rPr>
              <a:t>Natural Language Processing</a:t>
            </a:r>
            <a:r>
              <a:rPr lang="en-US" sz="3000">
                <a:cs typeface="Calibri"/>
              </a:rPr>
              <a:t> or  NLP is the  ability  of  machines to understand and analyze human language. It is a part of the Artificial Intelligence (AI) domain with a significant overlap with Linguistics.</a:t>
            </a:r>
            <a:endParaRPr lang="en-US"/>
          </a:p>
        </p:txBody>
      </p:sp>
      <p:pic>
        <p:nvPicPr>
          <p:cNvPr id="4" name="Picture 4" descr="Diagram, venn diagram&#10;&#10;Description automatically generated">
            <a:extLst>
              <a:ext uri="{FF2B5EF4-FFF2-40B4-BE49-F238E27FC236}">
                <a16:creationId xmlns:a16="http://schemas.microsoft.com/office/drawing/2014/main" id="{EE7D965A-2FDD-4397-9208-EB4250492E27}"/>
              </a:ext>
            </a:extLst>
          </p:cNvPr>
          <p:cNvPicPr>
            <a:picLocks noChangeAspect="1"/>
          </p:cNvPicPr>
          <p:nvPr/>
        </p:nvPicPr>
        <p:blipFill>
          <a:blip r:embed="rId2"/>
          <a:stretch>
            <a:fillRect/>
          </a:stretch>
        </p:blipFill>
        <p:spPr>
          <a:xfrm>
            <a:off x="3096610" y="2944251"/>
            <a:ext cx="4743450" cy="3143250"/>
          </a:xfrm>
          <a:prstGeom prst="rect">
            <a:avLst/>
          </a:prstGeom>
        </p:spPr>
      </p:pic>
    </p:spTree>
    <p:extLst>
      <p:ext uri="{BB962C8B-B14F-4D97-AF65-F5344CB8AC3E}">
        <p14:creationId xmlns:p14="http://schemas.microsoft.com/office/powerpoint/2010/main" val="32411715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CDF8A-C9CC-452F-AA55-75187615A73A}"/>
              </a:ext>
            </a:extLst>
          </p:cNvPr>
          <p:cNvSpPr>
            <a:spLocks noGrp="1"/>
          </p:cNvSpPr>
          <p:nvPr>
            <p:ph type="title"/>
          </p:nvPr>
        </p:nvSpPr>
        <p:spPr/>
        <p:txBody>
          <a:bodyPr/>
          <a:lstStyle/>
          <a:p>
            <a:r>
              <a:rPr lang="en-US" b="1"/>
              <a:t>Sequence to Sequence Model</a:t>
            </a:r>
          </a:p>
          <a:p>
            <a:endParaRPr lang="en-US">
              <a:cs typeface="Calibri Light"/>
            </a:endParaRPr>
          </a:p>
        </p:txBody>
      </p:sp>
      <p:sp>
        <p:nvSpPr>
          <p:cNvPr id="3" name="Content Placeholder 2">
            <a:extLst>
              <a:ext uri="{FF2B5EF4-FFF2-40B4-BE49-F238E27FC236}">
                <a16:creationId xmlns:a16="http://schemas.microsoft.com/office/drawing/2014/main" id="{89F0677C-7A8C-4C46-AB61-0AA6B1B85DAA}"/>
              </a:ext>
            </a:extLst>
          </p:cNvPr>
          <p:cNvSpPr>
            <a:spLocks noGrp="1"/>
          </p:cNvSpPr>
          <p:nvPr>
            <p:ph idx="1"/>
          </p:nvPr>
        </p:nvSpPr>
        <p:spPr>
          <a:xfrm>
            <a:off x="838200" y="1256968"/>
            <a:ext cx="10106168" cy="4976860"/>
          </a:xfrm>
        </p:spPr>
        <p:txBody>
          <a:bodyPr vert="horz" lIns="91440" tIns="45720" rIns="91440" bIns="45720" rtlCol="0" anchor="t">
            <a:normAutofit/>
          </a:bodyPr>
          <a:lstStyle/>
          <a:p>
            <a:pPr marL="0" indent="0">
              <a:buNone/>
            </a:pPr>
            <a:r>
              <a:rPr lang="en-US" b="1">
                <a:ea typeface="+mn-lt"/>
                <a:cs typeface="+mn-lt"/>
              </a:rPr>
              <a:t>Seq2seq</a:t>
            </a:r>
            <a:r>
              <a:rPr lang="en-US">
                <a:ea typeface="+mn-lt"/>
                <a:cs typeface="+mn-lt"/>
              </a:rPr>
              <a:t> is a family of machine learning approaches used for language processing. This model can be used as a solution to any sequence-based problem, especially ones where the inputs and outputs have different sizes and categories.</a:t>
            </a:r>
            <a:endParaRPr lang="en-US">
              <a:cs typeface="Calibri" panose="020F0502020204030204"/>
            </a:endParaRPr>
          </a:p>
          <a:p>
            <a:pPr marL="0" indent="0">
              <a:buNone/>
            </a:pPr>
            <a:r>
              <a:rPr lang="en-US">
                <a:ea typeface="+mn-lt"/>
                <a:cs typeface="+mn-lt"/>
              </a:rPr>
              <a:t>Example:</a:t>
            </a:r>
          </a:p>
          <a:p>
            <a:pPr marL="0" indent="0">
              <a:buNone/>
            </a:pPr>
            <a:r>
              <a:rPr lang="en-US">
                <a:ea typeface="+mn-lt"/>
                <a:cs typeface="+mn-lt"/>
              </a:rPr>
              <a:t>For Translating this Sentence “What are you doing today?” from English to Chinese has input of 5 words and output of 7 symbols (</a:t>
            </a:r>
            <a:r>
              <a:rPr lang="ja-JP" altLang="en-US">
                <a:ea typeface="+mn-lt"/>
                <a:cs typeface="+mn-lt"/>
              </a:rPr>
              <a:t>今天你在做什麼</a:t>
            </a:r>
            <a:r>
              <a:rPr lang="en-US">
                <a:ea typeface="+mn-lt"/>
                <a:cs typeface="+mn-lt"/>
              </a:rPr>
              <a:t>？). Clearly, we can’t use a regular LSTM/RNN network to map each word from the English sentence to the Chinese sentence.</a:t>
            </a:r>
            <a:endParaRPr lang="en-US">
              <a:cs typeface="Calibri"/>
            </a:endParaRPr>
          </a:p>
          <a:p>
            <a:endParaRPr lang="en-US">
              <a:cs typeface="Calibri"/>
            </a:endParaRPr>
          </a:p>
        </p:txBody>
      </p:sp>
    </p:spTree>
    <p:extLst>
      <p:ext uri="{BB962C8B-B14F-4D97-AF65-F5344CB8AC3E}">
        <p14:creationId xmlns:p14="http://schemas.microsoft.com/office/powerpoint/2010/main" val="2666412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074CA-1253-47D2-9ED2-0F16648AA43B}"/>
              </a:ext>
            </a:extLst>
          </p:cNvPr>
          <p:cNvSpPr>
            <a:spLocks noGrp="1"/>
          </p:cNvSpPr>
          <p:nvPr>
            <p:ph type="title"/>
          </p:nvPr>
        </p:nvSpPr>
        <p:spPr>
          <a:xfrm>
            <a:off x="-3412" y="-249025"/>
            <a:ext cx="11368585" cy="1325563"/>
          </a:xfrm>
        </p:spPr>
        <p:txBody>
          <a:bodyPr/>
          <a:lstStyle/>
          <a:p>
            <a:r>
              <a:rPr lang="en-US" b="1">
                <a:cs typeface="Calibri Light"/>
              </a:rPr>
              <a:t>Encoder-Decoder </a:t>
            </a:r>
            <a:r>
              <a:rPr lang="en-US" b="1">
                <a:ea typeface="+mj-lt"/>
                <a:cs typeface="+mj-lt"/>
              </a:rPr>
              <a:t>sequence to sequence Model</a:t>
            </a:r>
            <a:endParaRPr lang="en-US" b="1">
              <a:cs typeface="Calibri Light"/>
            </a:endParaRPr>
          </a:p>
        </p:txBody>
      </p:sp>
      <p:sp>
        <p:nvSpPr>
          <p:cNvPr id="7" name="TextBox 6">
            <a:extLst>
              <a:ext uri="{FF2B5EF4-FFF2-40B4-BE49-F238E27FC236}">
                <a16:creationId xmlns:a16="http://schemas.microsoft.com/office/drawing/2014/main" id="{60A5FF5E-351D-415D-9DB8-5C23A2BACBAF}"/>
              </a:ext>
            </a:extLst>
          </p:cNvPr>
          <p:cNvSpPr txBox="1"/>
          <p:nvPr/>
        </p:nvSpPr>
        <p:spPr>
          <a:xfrm>
            <a:off x="4550" y="812042"/>
            <a:ext cx="12080540"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n-US" sz="2400" b="1">
                <a:ea typeface="+mn-lt"/>
                <a:cs typeface="+mn-lt"/>
              </a:rPr>
              <a:t>The encoder LSTM/RNN is used to process the entire input sentence and encode it into a context vector</a:t>
            </a:r>
            <a:r>
              <a:rPr lang="en-US" sz="2400">
                <a:ea typeface="+mn-lt"/>
                <a:cs typeface="+mn-lt"/>
              </a:rPr>
              <a:t>, which is the last hidden state of the LSTM/RNN. This is expected to be a good summary of the input sentence. All the intermediate states of the encoder are ignored, and the final state id supposed to be the initial hidden state of the decoder</a:t>
            </a:r>
          </a:p>
          <a:p>
            <a:endParaRPr lang="en-US" sz="2400">
              <a:ea typeface="+mn-lt"/>
              <a:cs typeface="+mn-lt"/>
            </a:endParaRPr>
          </a:p>
          <a:p>
            <a:pPr>
              <a:buFont typeface="Arial"/>
              <a:buChar char="•"/>
            </a:pPr>
            <a:r>
              <a:rPr lang="en-US" sz="2400" b="1">
                <a:ea typeface="+mn-lt"/>
                <a:cs typeface="+mn-lt"/>
              </a:rPr>
              <a:t>The decoder LSTM or RNN units produce the words in a sentence one after another</a:t>
            </a:r>
            <a:endParaRPr lang="en-US">
              <a:ea typeface="+mn-lt"/>
              <a:cs typeface="+mn-lt"/>
            </a:endParaRPr>
          </a:p>
          <a:p>
            <a:pPr>
              <a:buChar char="•"/>
            </a:pPr>
            <a:endParaRPr lang="en-US" sz="2400">
              <a:solidFill>
                <a:srgbClr val="222222"/>
              </a:solidFill>
              <a:latin typeface="Lato"/>
              <a:ea typeface="Lato"/>
              <a:cs typeface="Lato"/>
            </a:endParaRPr>
          </a:p>
        </p:txBody>
      </p:sp>
      <p:pic>
        <p:nvPicPr>
          <p:cNvPr id="6" name="Picture 7" descr="Diagram&#10;&#10;Description automatically generated">
            <a:extLst>
              <a:ext uri="{FF2B5EF4-FFF2-40B4-BE49-F238E27FC236}">
                <a16:creationId xmlns:a16="http://schemas.microsoft.com/office/drawing/2014/main" id="{8F52FCBA-29BD-4D65-ADF2-D9F1E32B1A0F}"/>
              </a:ext>
            </a:extLst>
          </p:cNvPr>
          <p:cNvPicPr>
            <a:picLocks noChangeAspect="1"/>
          </p:cNvPicPr>
          <p:nvPr/>
        </p:nvPicPr>
        <p:blipFill>
          <a:blip r:embed="rId3"/>
          <a:stretch>
            <a:fillRect/>
          </a:stretch>
        </p:blipFill>
        <p:spPr>
          <a:xfrm>
            <a:off x="1956284" y="3130291"/>
            <a:ext cx="6428095" cy="3484060"/>
          </a:xfrm>
          <a:prstGeom prst="rect">
            <a:avLst/>
          </a:prstGeom>
        </p:spPr>
      </p:pic>
      <p:sp>
        <p:nvSpPr>
          <p:cNvPr id="8" name="TextBox 7">
            <a:extLst>
              <a:ext uri="{FF2B5EF4-FFF2-40B4-BE49-F238E27FC236}">
                <a16:creationId xmlns:a16="http://schemas.microsoft.com/office/drawing/2014/main" id="{3CEC58C5-5576-4801-A3FC-C51B87A319BC}"/>
              </a:ext>
            </a:extLst>
          </p:cNvPr>
          <p:cNvSpPr txBox="1"/>
          <p:nvPr/>
        </p:nvSpPr>
        <p:spPr>
          <a:xfrm>
            <a:off x="6487236" y="6487235"/>
            <a:ext cx="32777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English to Spanish Translation</a:t>
            </a:r>
          </a:p>
        </p:txBody>
      </p:sp>
    </p:spTree>
    <p:extLst>
      <p:ext uri="{BB962C8B-B14F-4D97-AF65-F5344CB8AC3E}">
        <p14:creationId xmlns:p14="http://schemas.microsoft.com/office/powerpoint/2010/main" val="3357854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614AB-FB0A-429F-9652-5CFE6AADB763}"/>
              </a:ext>
            </a:extLst>
          </p:cNvPr>
          <p:cNvSpPr>
            <a:spLocks noGrp="1"/>
          </p:cNvSpPr>
          <p:nvPr>
            <p:ph type="title"/>
          </p:nvPr>
        </p:nvSpPr>
        <p:spPr>
          <a:xfrm>
            <a:off x="144439" y="-101173"/>
            <a:ext cx="10515600" cy="1325563"/>
          </a:xfrm>
        </p:spPr>
        <p:txBody>
          <a:bodyPr/>
          <a:lstStyle/>
          <a:p>
            <a:r>
              <a:rPr lang="en-US">
                <a:cs typeface="Calibri Light"/>
              </a:rPr>
              <a:t>Disadvantage of Model:</a:t>
            </a:r>
            <a:endParaRPr lang="en-US"/>
          </a:p>
        </p:txBody>
      </p:sp>
      <p:sp>
        <p:nvSpPr>
          <p:cNvPr id="3" name="Content Placeholder 2">
            <a:extLst>
              <a:ext uri="{FF2B5EF4-FFF2-40B4-BE49-F238E27FC236}">
                <a16:creationId xmlns:a16="http://schemas.microsoft.com/office/drawing/2014/main" id="{D14E4E0D-B67E-45C0-8EC4-F98D24EDEB78}"/>
              </a:ext>
            </a:extLst>
          </p:cNvPr>
          <p:cNvSpPr>
            <a:spLocks noGrp="1"/>
          </p:cNvSpPr>
          <p:nvPr>
            <p:ph idx="1"/>
          </p:nvPr>
        </p:nvSpPr>
        <p:spPr>
          <a:xfrm>
            <a:off x="53453" y="1131863"/>
            <a:ext cx="10515600" cy="4351338"/>
          </a:xfrm>
        </p:spPr>
        <p:txBody>
          <a:bodyPr vert="horz" lIns="91440" tIns="45720" rIns="91440" bIns="45720" rtlCol="0" anchor="t">
            <a:normAutofit/>
          </a:bodyPr>
          <a:lstStyle/>
          <a:p>
            <a:r>
              <a:rPr lang="en-US">
                <a:ea typeface="+mn-lt"/>
                <a:cs typeface="+mn-lt"/>
              </a:rPr>
              <a:t>The encoder creates a bad summary when it tries to understand longer sentences. It is called the </a:t>
            </a:r>
            <a:r>
              <a:rPr lang="en-US" b="1">
                <a:ea typeface="+mn-lt"/>
                <a:cs typeface="+mn-lt"/>
              </a:rPr>
              <a:t>long-range dependency problem of RNN/LSTMs.</a:t>
            </a:r>
          </a:p>
          <a:p>
            <a:r>
              <a:rPr lang="en-US" b="1">
                <a:ea typeface="+mn-lt"/>
                <a:cs typeface="+mn-lt"/>
              </a:rPr>
              <a:t>The performance of the encoder-decoder network degrades rapidly as the length of the input sentence increases.</a:t>
            </a:r>
            <a:endParaRPr lang="en-US" b="1">
              <a:cs typeface="Calibri"/>
            </a:endParaRPr>
          </a:p>
        </p:txBody>
      </p:sp>
    </p:spTree>
    <p:extLst>
      <p:ext uri="{BB962C8B-B14F-4D97-AF65-F5344CB8AC3E}">
        <p14:creationId xmlns:p14="http://schemas.microsoft.com/office/powerpoint/2010/main" val="25069626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8EB5C-6CD9-43EC-AFBF-931359FB136B}"/>
              </a:ext>
            </a:extLst>
          </p:cNvPr>
          <p:cNvSpPr>
            <a:spLocks noGrp="1"/>
          </p:cNvSpPr>
          <p:nvPr>
            <p:ph type="title"/>
          </p:nvPr>
        </p:nvSpPr>
        <p:spPr>
          <a:xfrm>
            <a:off x="96814" y="-131917"/>
            <a:ext cx="10515600" cy="1325563"/>
          </a:xfrm>
        </p:spPr>
        <p:txBody>
          <a:bodyPr/>
          <a:lstStyle/>
          <a:p>
            <a:r>
              <a:rPr lang="en-US">
                <a:cs typeface="Calibri Light"/>
              </a:rPr>
              <a:t>ATTENTION MODEL</a:t>
            </a:r>
            <a:endParaRPr lang="en-US"/>
          </a:p>
        </p:txBody>
      </p:sp>
      <p:sp>
        <p:nvSpPr>
          <p:cNvPr id="3" name="Content Placeholder 2">
            <a:extLst>
              <a:ext uri="{FF2B5EF4-FFF2-40B4-BE49-F238E27FC236}">
                <a16:creationId xmlns:a16="http://schemas.microsoft.com/office/drawing/2014/main" id="{F5A22C57-587D-4EBE-940E-BF4A83A6B201}"/>
              </a:ext>
            </a:extLst>
          </p:cNvPr>
          <p:cNvSpPr>
            <a:spLocks noGrp="1"/>
          </p:cNvSpPr>
          <p:nvPr>
            <p:ph idx="1"/>
          </p:nvPr>
        </p:nvSpPr>
        <p:spPr>
          <a:xfrm>
            <a:off x="96815" y="874725"/>
            <a:ext cx="11739987" cy="4794890"/>
          </a:xfrm>
        </p:spPr>
        <p:txBody>
          <a:bodyPr vert="horz" lIns="91440" tIns="45720" rIns="91440" bIns="45720" rtlCol="0" anchor="t">
            <a:normAutofit/>
          </a:bodyPr>
          <a:lstStyle/>
          <a:p>
            <a:r>
              <a:rPr lang="en-US">
                <a:ea typeface="+mn-lt"/>
                <a:cs typeface="+mn-lt"/>
              </a:rPr>
              <a:t>A neural network is an effort to mimic human brain actions in a simplified manner. Attention Mechanism is also an attempt to implement the same action of selectively concentrating on  important things, while ignoring others in deep neural networks. </a:t>
            </a:r>
          </a:p>
          <a:p>
            <a:r>
              <a:rPr lang="en-US">
                <a:ea typeface="+mn-lt"/>
                <a:cs typeface="+mn-lt"/>
              </a:rPr>
              <a:t>So, whenever the model generates a sentence, it searches for a set of positions in the encoder hidden states where the most relevant information is available. This idea is called ‘Attention’.</a:t>
            </a:r>
            <a:endParaRPr lang="en-US"/>
          </a:p>
          <a:p>
            <a:endParaRPr lang="en-US">
              <a:cs typeface="Calibri"/>
            </a:endParaRPr>
          </a:p>
        </p:txBody>
      </p:sp>
      <p:pic>
        <p:nvPicPr>
          <p:cNvPr id="6" name="Picture 6" descr="Diagram&#10;&#10;Description automatically generated">
            <a:extLst>
              <a:ext uri="{FF2B5EF4-FFF2-40B4-BE49-F238E27FC236}">
                <a16:creationId xmlns:a16="http://schemas.microsoft.com/office/drawing/2014/main" id="{9204741D-4668-40CE-A465-D8DF706ACA38}"/>
              </a:ext>
            </a:extLst>
          </p:cNvPr>
          <p:cNvPicPr>
            <a:picLocks noChangeAspect="1"/>
          </p:cNvPicPr>
          <p:nvPr/>
        </p:nvPicPr>
        <p:blipFill>
          <a:blip r:embed="rId3"/>
          <a:stretch>
            <a:fillRect/>
          </a:stretch>
        </p:blipFill>
        <p:spPr>
          <a:xfrm>
            <a:off x="3052549" y="3849369"/>
            <a:ext cx="5870811" cy="2514336"/>
          </a:xfrm>
          <a:prstGeom prst="rect">
            <a:avLst/>
          </a:prstGeom>
        </p:spPr>
      </p:pic>
      <p:sp>
        <p:nvSpPr>
          <p:cNvPr id="8" name="TextBox 7">
            <a:extLst>
              <a:ext uri="{FF2B5EF4-FFF2-40B4-BE49-F238E27FC236}">
                <a16:creationId xmlns:a16="http://schemas.microsoft.com/office/drawing/2014/main" id="{A0AAD728-9DE7-4EDF-A866-462BEBE0250B}"/>
              </a:ext>
            </a:extLst>
          </p:cNvPr>
          <p:cNvSpPr txBox="1"/>
          <p:nvPr/>
        </p:nvSpPr>
        <p:spPr>
          <a:xfrm>
            <a:off x="4132997" y="6384877"/>
            <a:ext cx="32777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English to French Translation</a:t>
            </a:r>
          </a:p>
        </p:txBody>
      </p:sp>
    </p:spTree>
    <p:extLst>
      <p:ext uri="{BB962C8B-B14F-4D97-AF65-F5344CB8AC3E}">
        <p14:creationId xmlns:p14="http://schemas.microsoft.com/office/powerpoint/2010/main" val="5400586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081BB6-352C-4BA1-9920-FF87D6A10871}"/>
              </a:ext>
            </a:extLst>
          </p:cNvPr>
          <p:cNvSpPr>
            <a:spLocks noGrp="1"/>
          </p:cNvSpPr>
          <p:nvPr>
            <p:ph type="title"/>
          </p:nvPr>
        </p:nvSpPr>
        <p:spPr>
          <a:xfrm>
            <a:off x="-581847" y="-341557"/>
            <a:ext cx="10178934" cy="1328730"/>
          </a:xfrm>
        </p:spPr>
        <p:txBody>
          <a:bodyPr vert="horz" lIns="91440" tIns="45720" rIns="91440" bIns="45720" rtlCol="0" anchor="b">
            <a:normAutofit/>
          </a:bodyPr>
          <a:lstStyle/>
          <a:p>
            <a:pPr algn="ctr"/>
            <a:r>
              <a:rPr lang="en-US" sz="5200" b="1">
                <a:cs typeface="Calibri Light"/>
              </a:rPr>
              <a:t>Working of Attention Mechanism</a:t>
            </a:r>
            <a:endParaRPr lang="en-US" sz="5200" b="1" kern="1200">
              <a:solidFill>
                <a:schemeClr val="tx1"/>
              </a:solidFill>
              <a:latin typeface="+mj-lt"/>
              <a:ea typeface="+mj-ea"/>
              <a:cs typeface="+mj-cs"/>
            </a:endParaRPr>
          </a:p>
        </p:txBody>
      </p:sp>
      <p:pic>
        <p:nvPicPr>
          <p:cNvPr id="8" name="Picture 8" descr="Diagram&#10;&#10;Description automatically generated">
            <a:extLst>
              <a:ext uri="{FF2B5EF4-FFF2-40B4-BE49-F238E27FC236}">
                <a16:creationId xmlns:a16="http://schemas.microsoft.com/office/drawing/2014/main" id="{BB8F1EB2-2BC5-410D-8935-10759CFF47E0}"/>
              </a:ext>
            </a:extLst>
          </p:cNvPr>
          <p:cNvPicPr>
            <a:picLocks noChangeAspect="1"/>
          </p:cNvPicPr>
          <p:nvPr/>
        </p:nvPicPr>
        <p:blipFill>
          <a:blip r:embed="rId3"/>
          <a:stretch>
            <a:fillRect/>
          </a:stretch>
        </p:blipFill>
        <p:spPr>
          <a:xfrm>
            <a:off x="6093618" y="2834274"/>
            <a:ext cx="5743575" cy="3249235"/>
          </a:xfrm>
          <a:prstGeom prst="rect">
            <a:avLst/>
          </a:prstGeom>
        </p:spPr>
      </p:pic>
      <p:pic>
        <p:nvPicPr>
          <p:cNvPr id="9" name="Picture 9" descr="Diagram&#10;&#10;Description automatically generated">
            <a:extLst>
              <a:ext uri="{FF2B5EF4-FFF2-40B4-BE49-F238E27FC236}">
                <a16:creationId xmlns:a16="http://schemas.microsoft.com/office/drawing/2014/main" id="{7B605A64-0327-426F-9B70-A443D15B975D}"/>
              </a:ext>
            </a:extLst>
          </p:cNvPr>
          <p:cNvPicPr>
            <a:picLocks noChangeAspect="1"/>
          </p:cNvPicPr>
          <p:nvPr/>
        </p:nvPicPr>
        <p:blipFill>
          <a:blip r:embed="rId4"/>
          <a:stretch>
            <a:fillRect/>
          </a:stretch>
        </p:blipFill>
        <p:spPr>
          <a:xfrm>
            <a:off x="283368" y="2903472"/>
            <a:ext cx="5541166" cy="3107815"/>
          </a:xfrm>
          <a:prstGeom prst="rect">
            <a:avLst/>
          </a:prstGeom>
        </p:spPr>
      </p:pic>
      <p:pic>
        <p:nvPicPr>
          <p:cNvPr id="10" name="Picture 6" descr="Diagram, text, schematic&#10;&#10;Description automatically generated">
            <a:extLst>
              <a:ext uri="{FF2B5EF4-FFF2-40B4-BE49-F238E27FC236}">
                <a16:creationId xmlns:a16="http://schemas.microsoft.com/office/drawing/2014/main" id="{E43513B7-CCAF-4E4C-8723-305A9D124FF4}"/>
              </a:ext>
            </a:extLst>
          </p:cNvPr>
          <p:cNvPicPr>
            <a:picLocks noChangeAspect="1"/>
          </p:cNvPicPr>
          <p:nvPr/>
        </p:nvPicPr>
        <p:blipFill rotWithShape="1">
          <a:blip r:embed="rId5"/>
          <a:srcRect l="38571" r="38052" b="840"/>
          <a:stretch/>
        </p:blipFill>
        <p:spPr>
          <a:xfrm>
            <a:off x="8152865" y="986940"/>
            <a:ext cx="2050362" cy="1335753"/>
          </a:xfrm>
          <a:prstGeom prst="rect">
            <a:avLst/>
          </a:prstGeom>
        </p:spPr>
      </p:pic>
      <p:pic>
        <p:nvPicPr>
          <p:cNvPr id="14" name="Picture 7" descr="Text, letter&#10;&#10;Description automatically generated">
            <a:extLst>
              <a:ext uri="{FF2B5EF4-FFF2-40B4-BE49-F238E27FC236}">
                <a16:creationId xmlns:a16="http://schemas.microsoft.com/office/drawing/2014/main" id="{0B8557A8-9470-4226-B293-1B53210A4951}"/>
              </a:ext>
            </a:extLst>
          </p:cNvPr>
          <p:cNvPicPr>
            <a:picLocks noChangeAspect="1"/>
          </p:cNvPicPr>
          <p:nvPr/>
        </p:nvPicPr>
        <p:blipFill rotWithShape="1">
          <a:blip r:embed="rId6"/>
          <a:srcRect l="22000" r="33500" b="847"/>
          <a:stretch/>
        </p:blipFill>
        <p:spPr>
          <a:xfrm>
            <a:off x="919234" y="1015862"/>
            <a:ext cx="3181089" cy="1386204"/>
          </a:xfrm>
          <a:prstGeom prst="rect">
            <a:avLst/>
          </a:prstGeom>
        </p:spPr>
      </p:pic>
      <p:sp>
        <p:nvSpPr>
          <p:cNvPr id="3" name="TextBox 2">
            <a:extLst>
              <a:ext uri="{FF2B5EF4-FFF2-40B4-BE49-F238E27FC236}">
                <a16:creationId xmlns:a16="http://schemas.microsoft.com/office/drawing/2014/main" id="{96889BC2-9A32-45AF-81B0-7C100C7D6F6A}"/>
              </a:ext>
            </a:extLst>
          </p:cNvPr>
          <p:cNvSpPr txBox="1"/>
          <p:nvPr/>
        </p:nvSpPr>
        <p:spPr>
          <a:xfrm>
            <a:off x="2665862" y="60891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cs typeface="Calibri"/>
              </a:rPr>
              <a:t>Step-1</a:t>
            </a:r>
          </a:p>
        </p:txBody>
      </p:sp>
      <p:sp>
        <p:nvSpPr>
          <p:cNvPr id="4" name="TextBox 3">
            <a:extLst>
              <a:ext uri="{FF2B5EF4-FFF2-40B4-BE49-F238E27FC236}">
                <a16:creationId xmlns:a16="http://schemas.microsoft.com/office/drawing/2014/main" id="{0006B1F6-B2D2-482B-A2E8-31F2C0252B0A}"/>
              </a:ext>
            </a:extLst>
          </p:cNvPr>
          <p:cNvSpPr txBox="1"/>
          <p:nvPr/>
        </p:nvSpPr>
        <p:spPr>
          <a:xfrm>
            <a:off x="8654529" y="609557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t>Step-2</a:t>
            </a:r>
            <a:endParaRPr lang="en-US" b="1">
              <a:cs typeface="Calibri"/>
            </a:endParaRPr>
          </a:p>
        </p:txBody>
      </p:sp>
    </p:spTree>
    <p:extLst>
      <p:ext uri="{BB962C8B-B14F-4D97-AF65-F5344CB8AC3E}">
        <p14:creationId xmlns:p14="http://schemas.microsoft.com/office/powerpoint/2010/main" val="30194313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0F82F-FD05-49DF-8BA9-28B7CD8F901F}"/>
              </a:ext>
            </a:extLst>
          </p:cNvPr>
          <p:cNvSpPr>
            <a:spLocks noGrp="1"/>
          </p:cNvSpPr>
          <p:nvPr>
            <p:ph type="title"/>
          </p:nvPr>
        </p:nvSpPr>
        <p:spPr>
          <a:xfrm>
            <a:off x="-3412" y="-78427"/>
            <a:ext cx="10515600" cy="1325563"/>
          </a:xfrm>
        </p:spPr>
        <p:txBody>
          <a:bodyPr/>
          <a:lstStyle/>
          <a:p>
            <a:r>
              <a:rPr lang="en-US">
                <a:cs typeface="Calibri Light"/>
              </a:rPr>
              <a:t>Attention Mechanism Examples </a:t>
            </a:r>
          </a:p>
        </p:txBody>
      </p:sp>
      <p:pic>
        <p:nvPicPr>
          <p:cNvPr id="4" name="Picture 4">
            <a:extLst>
              <a:ext uri="{FF2B5EF4-FFF2-40B4-BE49-F238E27FC236}">
                <a16:creationId xmlns:a16="http://schemas.microsoft.com/office/drawing/2014/main" id="{068AE5C9-19D1-4182-A013-8D6376F76381}"/>
              </a:ext>
            </a:extLst>
          </p:cNvPr>
          <p:cNvPicPr>
            <a:picLocks noGrp="1" noChangeAspect="1"/>
          </p:cNvPicPr>
          <p:nvPr>
            <p:ph idx="1"/>
          </p:nvPr>
        </p:nvPicPr>
        <p:blipFill rotWithShape="1">
          <a:blip r:embed="rId2"/>
          <a:srcRect r="51174" b="261"/>
          <a:stretch/>
        </p:blipFill>
        <p:spPr>
          <a:xfrm>
            <a:off x="384948" y="1256969"/>
            <a:ext cx="4488540" cy="4339981"/>
          </a:xfrm>
        </p:spPr>
      </p:pic>
      <p:sp>
        <p:nvSpPr>
          <p:cNvPr id="5" name="TextBox 4">
            <a:extLst>
              <a:ext uri="{FF2B5EF4-FFF2-40B4-BE49-F238E27FC236}">
                <a16:creationId xmlns:a16="http://schemas.microsoft.com/office/drawing/2014/main" id="{9252ABF2-DEF1-4997-BEB1-B0A0F97C6F9A}"/>
              </a:ext>
            </a:extLst>
          </p:cNvPr>
          <p:cNvSpPr txBox="1"/>
          <p:nvPr/>
        </p:nvSpPr>
        <p:spPr>
          <a:xfrm>
            <a:off x="527715" y="5588757"/>
            <a:ext cx="47107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In Language Translation from English to French</a:t>
            </a:r>
          </a:p>
        </p:txBody>
      </p:sp>
      <p:pic>
        <p:nvPicPr>
          <p:cNvPr id="6" name="Picture 6" descr="Graphical user interface, website&#10;&#10;Description automatically generated">
            <a:extLst>
              <a:ext uri="{FF2B5EF4-FFF2-40B4-BE49-F238E27FC236}">
                <a16:creationId xmlns:a16="http://schemas.microsoft.com/office/drawing/2014/main" id="{AEB6FB3F-0085-45DF-BA78-C5E9030053F9}"/>
              </a:ext>
            </a:extLst>
          </p:cNvPr>
          <p:cNvPicPr>
            <a:picLocks noChangeAspect="1"/>
          </p:cNvPicPr>
          <p:nvPr/>
        </p:nvPicPr>
        <p:blipFill rotWithShape="1">
          <a:blip r:embed="rId3"/>
          <a:srcRect l="5747" t="7317" r="65025" b="52439"/>
          <a:stretch/>
        </p:blipFill>
        <p:spPr>
          <a:xfrm>
            <a:off x="5923733" y="2552401"/>
            <a:ext cx="5241867" cy="2898417"/>
          </a:xfrm>
          <a:prstGeom prst="rect">
            <a:avLst/>
          </a:prstGeom>
        </p:spPr>
      </p:pic>
      <p:sp>
        <p:nvSpPr>
          <p:cNvPr id="7" name="TextBox 6">
            <a:extLst>
              <a:ext uri="{FF2B5EF4-FFF2-40B4-BE49-F238E27FC236}">
                <a16:creationId xmlns:a16="http://schemas.microsoft.com/office/drawing/2014/main" id="{E056998E-57CD-4F79-89E1-91E8A5D2CEA5}"/>
              </a:ext>
            </a:extLst>
          </p:cNvPr>
          <p:cNvSpPr txBox="1"/>
          <p:nvPr/>
        </p:nvSpPr>
        <p:spPr>
          <a:xfrm>
            <a:off x="6873922" y="5588757"/>
            <a:ext cx="40169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In Image Caption Generation</a:t>
            </a:r>
          </a:p>
        </p:txBody>
      </p:sp>
    </p:spTree>
    <p:extLst>
      <p:ext uri="{BB962C8B-B14F-4D97-AF65-F5344CB8AC3E}">
        <p14:creationId xmlns:p14="http://schemas.microsoft.com/office/powerpoint/2010/main" val="3819475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074CA-1253-47D2-9ED2-0F16648AA43B}"/>
              </a:ext>
            </a:extLst>
          </p:cNvPr>
          <p:cNvSpPr>
            <a:spLocks noGrp="1"/>
          </p:cNvSpPr>
          <p:nvPr>
            <p:ph type="title"/>
          </p:nvPr>
        </p:nvSpPr>
        <p:spPr>
          <a:xfrm>
            <a:off x="-3412" y="-249025"/>
            <a:ext cx="10515600" cy="1325563"/>
          </a:xfrm>
        </p:spPr>
        <p:txBody>
          <a:bodyPr/>
          <a:lstStyle/>
          <a:p>
            <a:r>
              <a:rPr lang="en-US" b="1">
                <a:cs typeface="Calibri Light"/>
              </a:rPr>
              <a:t>Transformers :</a:t>
            </a:r>
            <a:endParaRPr lang="en-US" b="1"/>
          </a:p>
        </p:txBody>
      </p:sp>
      <p:sp>
        <p:nvSpPr>
          <p:cNvPr id="3" name="Content Placeholder 2">
            <a:extLst>
              <a:ext uri="{FF2B5EF4-FFF2-40B4-BE49-F238E27FC236}">
                <a16:creationId xmlns:a16="http://schemas.microsoft.com/office/drawing/2014/main" id="{260BA6E0-1A33-4F91-940B-A51BCE48B7E9}"/>
              </a:ext>
            </a:extLst>
          </p:cNvPr>
          <p:cNvSpPr>
            <a:spLocks noGrp="1"/>
          </p:cNvSpPr>
          <p:nvPr>
            <p:ph idx="1"/>
          </p:nvPr>
        </p:nvSpPr>
        <p:spPr>
          <a:xfrm>
            <a:off x="110319" y="824790"/>
            <a:ext cx="11971361" cy="4351338"/>
          </a:xfrm>
        </p:spPr>
        <p:txBody>
          <a:bodyPr vert="horz" lIns="91440" tIns="45720" rIns="91440" bIns="45720" rtlCol="0" anchor="t">
            <a:normAutofit/>
          </a:bodyPr>
          <a:lstStyle/>
          <a:p>
            <a:pPr marL="0" indent="0">
              <a:buNone/>
            </a:pPr>
            <a:r>
              <a:rPr lang="en-US">
                <a:ea typeface="+mn-lt"/>
                <a:cs typeface="+mn-lt"/>
              </a:rPr>
              <a:t>The Transformer was proposed in the paper </a:t>
            </a:r>
            <a:r>
              <a:rPr lang="en-US">
                <a:ea typeface="+mn-lt"/>
                <a:cs typeface="+mn-lt"/>
                <a:hlinkClick r:id="rId2"/>
              </a:rPr>
              <a:t>Attention Is All You Need</a:t>
            </a:r>
            <a:r>
              <a:rPr lang="en-US">
                <a:ea typeface="+mn-lt"/>
                <a:cs typeface="+mn-lt"/>
              </a:rPr>
              <a:t>.</a:t>
            </a:r>
            <a:endParaRPr lang="en-US" b="1">
              <a:cs typeface="Calibri" panose="020F0502020204030204"/>
            </a:endParaRPr>
          </a:p>
        </p:txBody>
      </p:sp>
      <p:sp>
        <p:nvSpPr>
          <p:cNvPr id="7" name="TextBox 6">
            <a:extLst>
              <a:ext uri="{FF2B5EF4-FFF2-40B4-BE49-F238E27FC236}">
                <a16:creationId xmlns:a16="http://schemas.microsoft.com/office/drawing/2014/main" id="{60A5FF5E-351D-415D-9DB8-5C23A2BACBAF}"/>
              </a:ext>
            </a:extLst>
          </p:cNvPr>
          <p:cNvSpPr txBox="1"/>
          <p:nvPr/>
        </p:nvSpPr>
        <p:spPr>
          <a:xfrm>
            <a:off x="106908" y="1312460"/>
            <a:ext cx="110455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mn-lt"/>
                <a:cs typeface="+mn-lt"/>
              </a:rPr>
              <a:t>The transformer is the first transduction model relying entirely on self-attention to compute the representations of its input and output without using RNN or CNN. </a:t>
            </a:r>
            <a:endParaRPr lang="en-US" sz="2400">
              <a:solidFill>
                <a:srgbClr val="222222"/>
              </a:solidFill>
              <a:latin typeface="Lato"/>
              <a:ea typeface="Lato"/>
              <a:cs typeface="Lato"/>
            </a:endParaRPr>
          </a:p>
        </p:txBody>
      </p:sp>
      <p:pic>
        <p:nvPicPr>
          <p:cNvPr id="4" name="Picture 7" descr="Diagram, schematic&#10;&#10;Description automatically generated">
            <a:extLst>
              <a:ext uri="{FF2B5EF4-FFF2-40B4-BE49-F238E27FC236}">
                <a16:creationId xmlns:a16="http://schemas.microsoft.com/office/drawing/2014/main" id="{606F9B42-E648-4210-B2A5-AA69D7002FE1}"/>
              </a:ext>
            </a:extLst>
          </p:cNvPr>
          <p:cNvPicPr>
            <a:picLocks noChangeAspect="1"/>
          </p:cNvPicPr>
          <p:nvPr/>
        </p:nvPicPr>
        <p:blipFill>
          <a:blip r:embed="rId3"/>
          <a:stretch>
            <a:fillRect/>
          </a:stretch>
        </p:blipFill>
        <p:spPr>
          <a:xfrm>
            <a:off x="108061" y="2141164"/>
            <a:ext cx="7019498" cy="3981157"/>
          </a:xfrm>
          <a:prstGeom prst="rect">
            <a:avLst/>
          </a:prstGeom>
        </p:spPr>
      </p:pic>
      <p:sp>
        <p:nvSpPr>
          <p:cNvPr id="5" name="TextBox 4">
            <a:extLst>
              <a:ext uri="{FF2B5EF4-FFF2-40B4-BE49-F238E27FC236}">
                <a16:creationId xmlns:a16="http://schemas.microsoft.com/office/drawing/2014/main" id="{369D69C1-D909-4C7A-8C0D-150F5D0C7E64}"/>
              </a:ext>
            </a:extLst>
          </p:cNvPr>
          <p:cNvSpPr txBox="1"/>
          <p:nvPr/>
        </p:nvSpPr>
        <p:spPr>
          <a:xfrm>
            <a:off x="-5751" y="6406550"/>
            <a:ext cx="57193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Ref: </a:t>
            </a:r>
            <a:r>
              <a:rPr lang="en-US">
                <a:ea typeface="+mn-lt"/>
                <a:cs typeface="+mn-lt"/>
              </a:rPr>
              <a:t>https://jalammar.github.io/illustrated-transformer/</a:t>
            </a:r>
            <a:endParaRPr lang="en-US">
              <a:cs typeface="Calibri"/>
            </a:endParaRPr>
          </a:p>
        </p:txBody>
      </p:sp>
      <p:sp>
        <p:nvSpPr>
          <p:cNvPr id="6" name="TextBox 5">
            <a:extLst>
              <a:ext uri="{FF2B5EF4-FFF2-40B4-BE49-F238E27FC236}">
                <a16:creationId xmlns:a16="http://schemas.microsoft.com/office/drawing/2014/main" id="{5351918E-32EA-009D-BB0E-5BD3F2608913}"/>
              </a:ext>
            </a:extLst>
          </p:cNvPr>
          <p:cNvSpPr txBox="1"/>
          <p:nvPr/>
        </p:nvSpPr>
        <p:spPr>
          <a:xfrm>
            <a:off x="7327347" y="2534478"/>
            <a:ext cx="4207565"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Encoder : </a:t>
            </a:r>
          </a:p>
          <a:p>
            <a:r>
              <a:rPr lang="en-US" b="1">
                <a:cs typeface="Calibri"/>
              </a:rPr>
              <a:t>Takes input sequence and process it with self-Attention layers,</a:t>
            </a:r>
          </a:p>
          <a:p>
            <a:endParaRPr lang="en-US" b="1">
              <a:cs typeface="Calibri"/>
            </a:endParaRPr>
          </a:p>
          <a:p>
            <a:r>
              <a:rPr lang="en-US" b="1">
                <a:cs typeface="Calibri"/>
              </a:rPr>
              <a:t>Decoders :</a:t>
            </a:r>
          </a:p>
          <a:p>
            <a:r>
              <a:rPr lang="en-US" b="1">
                <a:cs typeface="Calibri"/>
              </a:rPr>
              <a:t>Takes Encoder output and sequentially outputs target sequence one token at time.</a:t>
            </a:r>
          </a:p>
        </p:txBody>
      </p:sp>
    </p:spTree>
    <p:extLst>
      <p:ext uri="{BB962C8B-B14F-4D97-AF65-F5344CB8AC3E}">
        <p14:creationId xmlns:p14="http://schemas.microsoft.com/office/powerpoint/2010/main" val="3367954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074CA-1253-47D2-9ED2-0F16648AA43B}"/>
              </a:ext>
            </a:extLst>
          </p:cNvPr>
          <p:cNvSpPr>
            <a:spLocks noGrp="1"/>
          </p:cNvSpPr>
          <p:nvPr>
            <p:ph type="title"/>
          </p:nvPr>
        </p:nvSpPr>
        <p:spPr>
          <a:xfrm>
            <a:off x="-3412" y="-249025"/>
            <a:ext cx="10515600" cy="1325563"/>
          </a:xfrm>
        </p:spPr>
        <p:txBody>
          <a:bodyPr>
            <a:normAutofit/>
          </a:bodyPr>
          <a:lstStyle/>
          <a:p>
            <a:r>
              <a:rPr lang="en-US" sz="3600" b="1">
                <a:cs typeface="Calibri Light"/>
              </a:rPr>
              <a:t>Important Modules of Transformers :</a:t>
            </a:r>
            <a:endParaRPr lang="en-US" b="1">
              <a:cs typeface="Calibri Light" panose="020F0302020204030204"/>
            </a:endParaRPr>
          </a:p>
        </p:txBody>
      </p:sp>
      <p:sp>
        <p:nvSpPr>
          <p:cNvPr id="10" name="Title 1">
            <a:extLst>
              <a:ext uri="{FF2B5EF4-FFF2-40B4-BE49-F238E27FC236}">
                <a16:creationId xmlns:a16="http://schemas.microsoft.com/office/drawing/2014/main" id="{DEC10A3A-9116-B16C-A11B-D410DF06F1A8}"/>
              </a:ext>
            </a:extLst>
          </p:cNvPr>
          <p:cNvSpPr txBox="1">
            <a:spLocks/>
          </p:cNvSpPr>
          <p:nvPr/>
        </p:nvSpPr>
        <p:spPr>
          <a:xfrm>
            <a:off x="87573" y="846258"/>
            <a:ext cx="10515600" cy="29852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AutoNum type="arabicParenR"/>
            </a:pPr>
            <a:r>
              <a:rPr lang="en-US" sz="2400" b="1">
                <a:cs typeface="Calibri Light"/>
              </a:rPr>
              <a:t>Self-Attention &amp; Multiheaded Attention (Multi – parallel self-Attention)  :</a:t>
            </a:r>
            <a:endParaRPr lang="en-US" b="1">
              <a:cs typeface="Calibri Light" panose="020F0302020204030204"/>
            </a:endParaRPr>
          </a:p>
        </p:txBody>
      </p:sp>
      <p:pic>
        <p:nvPicPr>
          <p:cNvPr id="11" name="Picture 10" descr="A screenshot of a computer&#10;&#10;Description automatically generated">
            <a:extLst>
              <a:ext uri="{FF2B5EF4-FFF2-40B4-BE49-F238E27FC236}">
                <a16:creationId xmlns:a16="http://schemas.microsoft.com/office/drawing/2014/main" id="{9FD21100-EC46-6B9F-F046-7193404787B9}"/>
              </a:ext>
            </a:extLst>
          </p:cNvPr>
          <p:cNvPicPr>
            <a:picLocks noChangeAspect="1"/>
          </p:cNvPicPr>
          <p:nvPr/>
        </p:nvPicPr>
        <p:blipFill>
          <a:blip r:embed="rId2"/>
          <a:stretch>
            <a:fillRect/>
          </a:stretch>
        </p:blipFill>
        <p:spPr>
          <a:xfrm>
            <a:off x="1278835" y="3724978"/>
            <a:ext cx="8143460" cy="2919870"/>
          </a:xfrm>
          <a:prstGeom prst="rect">
            <a:avLst/>
          </a:prstGeom>
        </p:spPr>
      </p:pic>
      <p:sp>
        <p:nvSpPr>
          <p:cNvPr id="12" name="TextBox 11">
            <a:extLst>
              <a:ext uri="{FF2B5EF4-FFF2-40B4-BE49-F238E27FC236}">
                <a16:creationId xmlns:a16="http://schemas.microsoft.com/office/drawing/2014/main" id="{4462F311-4DC5-476B-8B3C-E619D89DC635}"/>
              </a:ext>
            </a:extLst>
          </p:cNvPr>
          <p:cNvSpPr txBox="1"/>
          <p:nvPr/>
        </p:nvSpPr>
        <p:spPr>
          <a:xfrm>
            <a:off x="579782" y="1308651"/>
            <a:ext cx="11363738" cy="25237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ea typeface="+mn-lt"/>
                <a:cs typeface="+mn-lt"/>
              </a:rPr>
              <a:t>Parallelized Attention:</a:t>
            </a:r>
            <a:r>
              <a:rPr lang="en-US" sz="2000">
                <a:solidFill>
                  <a:srgbClr val="374151"/>
                </a:solidFill>
                <a:ea typeface="+mn-lt"/>
                <a:cs typeface="+mn-lt"/>
              </a:rPr>
              <a:t> Multi-head attention allows a model to focus on different parts of input simultaneously, capturing various aspects of context in parallel.</a:t>
            </a:r>
            <a:endParaRPr lang="en-US" sz="2000">
              <a:cs typeface="Calibri"/>
            </a:endParaRPr>
          </a:p>
          <a:p>
            <a:r>
              <a:rPr lang="en-US" sz="2000" b="1">
                <a:ea typeface="+mn-lt"/>
                <a:cs typeface="+mn-lt"/>
              </a:rPr>
              <a:t>Feature Diversity:</a:t>
            </a:r>
            <a:r>
              <a:rPr lang="en-US" sz="2000">
                <a:solidFill>
                  <a:srgbClr val="374151"/>
                </a:solidFill>
                <a:ea typeface="+mn-lt"/>
                <a:cs typeface="+mn-lt"/>
              </a:rPr>
              <a:t> By projecting input into multiple subspaces, multi-head attention enables the model to learn different types of relationships and features, enhancing its ability to understand complex patterns.</a:t>
            </a:r>
            <a:endParaRPr lang="en-US" sz="2000">
              <a:cs typeface="Calibri"/>
            </a:endParaRPr>
          </a:p>
          <a:p>
            <a:r>
              <a:rPr lang="en-US" sz="2000" b="1">
                <a:ea typeface="+mn-lt"/>
                <a:cs typeface="+mn-lt"/>
              </a:rPr>
              <a:t>Information Fusion:</a:t>
            </a:r>
            <a:r>
              <a:rPr lang="en-US" sz="2000">
                <a:solidFill>
                  <a:srgbClr val="374151"/>
                </a:solidFill>
                <a:ea typeface="+mn-lt"/>
                <a:cs typeface="+mn-lt"/>
              </a:rPr>
              <a:t> Through weighted combinations of attention results, multi-head attention combines context from different perspectives, enhancing the model's capacity to capture both local and global dependencies in the data.</a:t>
            </a:r>
            <a:endParaRPr lang="en-US" sz="2000">
              <a:cs typeface="Calibri" panose="020F0502020204030204"/>
            </a:endParaRPr>
          </a:p>
          <a:p>
            <a:pPr algn="l"/>
            <a:endParaRPr lang="en-US">
              <a:cs typeface="Calibri"/>
            </a:endParaRPr>
          </a:p>
        </p:txBody>
      </p:sp>
    </p:spTree>
    <p:extLst>
      <p:ext uri="{BB962C8B-B14F-4D97-AF65-F5344CB8AC3E}">
        <p14:creationId xmlns:p14="http://schemas.microsoft.com/office/powerpoint/2010/main" val="36070023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681B51-6135-76A4-9178-098B68409461}"/>
              </a:ext>
            </a:extLst>
          </p:cNvPr>
          <p:cNvSpPr txBox="1"/>
          <p:nvPr/>
        </p:nvSpPr>
        <p:spPr>
          <a:xfrm>
            <a:off x="579782" y="496956"/>
            <a:ext cx="10021956" cy="33239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ea typeface="+mn-lt"/>
                <a:cs typeface="+mn-lt"/>
              </a:rPr>
              <a:t>2) Feed-Forward Neural Networks (FFN):</a:t>
            </a:r>
            <a:r>
              <a:rPr lang="en-US" sz="2400">
                <a:solidFill>
                  <a:srgbClr val="374151"/>
                </a:solidFill>
                <a:ea typeface="+mn-lt"/>
                <a:cs typeface="+mn-lt"/>
              </a:rPr>
              <a:t> Enhances the model's capacity to capture complex patterns and interactions in the data after self-attention.</a:t>
            </a:r>
            <a:endParaRPr lang="en-US" sz="2400">
              <a:cs typeface="Calibri"/>
            </a:endParaRPr>
          </a:p>
          <a:p>
            <a:endParaRPr lang="en-US" sz="2400">
              <a:solidFill>
                <a:srgbClr val="374151"/>
              </a:solidFill>
              <a:ea typeface="+mn-lt"/>
              <a:cs typeface="+mn-lt"/>
            </a:endParaRPr>
          </a:p>
          <a:p>
            <a:r>
              <a:rPr lang="en-US" sz="2400" b="1">
                <a:ea typeface="+mn-lt"/>
                <a:cs typeface="+mn-lt"/>
              </a:rPr>
              <a:t>3) Positional Encoding:</a:t>
            </a:r>
            <a:r>
              <a:rPr lang="en-US" sz="2400">
                <a:solidFill>
                  <a:srgbClr val="374151"/>
                </a:solidFill>
                <a:ea typeface="+mn-lt"/>
                <a:cs typeface="+mn-lt"/>
              </a:rPr>
              <a:t> Provides information about word positions, aiding the model in understanding the sequential order of words.</a:t>
            </a:r>
            <a:endParaRPr lang="en-US" sz="2400">
              <a:cs typeface="Calibri"/>
            </a:endParaRPr>
          </a:p>
          <a:p>
            <a:endParaRPr lang="en-US" sz="2400">
              <a:solidFill>
                <a:srgbClr val="374151"/>
              </a:solidFill>
              <a:ea typeface="+mn-lt"/>
              <a:cs typeface="+mn-lt"/>
            </a:endParaRPr>
          </a:p>
          <a:p>
            <a:r>
              <a:rPr lang="en-US" sz="2400" b="1">
                <a:ea typeface="+mn-lt"/>
                <a:cs typeface="+mn-lt"/>
              </a:rPr>
              <a:t>4) Residual Connections and Layer Normalization:</a:t>
            </a:r>
            <a:r>
              <a:rPr lang="en-US" sz="2400">
                <a:solidFill>
                  <a:srgbClr val="374151"/>
                </a:solidFill>
                <a:ea typeface="+mn-lt"/>
                <a:cs typeface="+mn-lt"/>
              </a:rPr>
              <a:t> Crucial for stabilizing training and allowing gradients to flow effectively through deep layers.</a:t>
            </a:r>
            <a:endParaRPr lang="en-US" sz="2400">
              <a:cs typeface="Calibri"/>
            </a:endParaRPr>
          </a:p>
          <a:p>
            <a:pPr algn="l"/>
            <a:endParaRPr lang="en-US">
              <a:cs typeface="Calibri"/>
            </a:endParaRPr>
          </a:p>
        </p:txBody>
      </p:sp>
      <p:pic>
        <p:nvPicPr>
          <p:cNvPr id="17" name="Picture 16" descr="A diagram of a process&#10;&#10;Description automatically generated">
            <a:extLst>
              <a:ext uri="{FF2B5EF4-FFF2-40B4-BE49-F238E27FC236}">
                <a16:creationId xmlns:a16="http://schemas.microsoft.com/office/drawing/2014/main" id="{FEA25B52-7EB6-C531-1BF9-830B88D0823C}"/>
              </a:ext>
            </a:extLst>
          </p:cNvPr>
          <p:cNvPicPr>
            <a:picLocks noChangeAspect="1"/>
          </p:cNvPicPr>
          <p:nvPr/>
        </p:nvPicPr>
        <p:blipFill>
          <a:blip r:embed="rId2"/>
          <a:stretch>
            <a:fillRect/>
          </a:stretch>
        </p:blipFill>
        <p:spPr>
          <a:xfrm>
            <a:off x="1146313" y="3814716"/>
            <a:ext cx="4145721" cy="3038568"/>
          </a:xfrm>
          <a:prstGeom prst="rect">
            <a:avLst/>
          </a:prstGeom>
        </p:spPr>
      </p:pic>
    </p:spTree>
    <p:extLst>
      <p:ext uri="{BB962C8B-B14F-4D97-AF65-F5344CB8AC3E}">
        <p14:creationId xmlns:p14="http://schemas.microsoft.com/office/powerpoint/2010/main" val="38238404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D4E96-1178-4A17-BFC4-FE0EA41FBDAF}"/>
              </a:ext>
            </a:extLst>
          </p:cNvPr>
          <p:cNvSpPr>
            <a:spLocks noGrp="1"/>
          </p:cNvSpPr>
          <p:nvPr>
            <p:ph type="ctrTitle"/>
          </p:nvPr>
        </p:nvSpPr>
        <p:spPr>
          <a:xfrm>
            <a:off x="58058" y="59829"/>
            <a:ext cx="7453993" cy="663467"/>
          </a:xfrm>
        </p:spPr>
        <p:txBody>
          <a:bodyPr lIns="91440" tIns="45720" rIns="91440" bIns="45720" anchor="t"/>
          <a:lstStyle/>
          <a:p>
            <a:r>
              <a:rPr lang="en-US">
                <a:cs typeface="Calibri"/>
              </a:rPr>
              <a:t>BERT</a:t>
            </a:r>
            <a:endParaRPr lang="en-US"/>
          </a:p>
        </p:txBody>
      </p:sp>
      <p:sp>
        <p:nvSpPr>
          <p:cNvPr id="3" name="TextBox 2">
            <a:extLst>
              <a:ext uri="{FF2B5EF4-FFF2-40B4-BE49-F238E27FC236}">
                <a16:creationId xmlns:a16="http://schemas.microsoft.com/office/drawing/2014/main" id="{87488169-78EF-4D96-A946-278FB4CD6ED3}"/>
              </a:ext>
            </a:extLst>
          </p:cNvPr>
          <p:cNvSpPr txBox="1"/>
          <p:nvPr/>
        </p:nvSpPr>
        <p:spPr>
          <a:xfrm>
            <a:off x="158596" y="798905"/>
            <a:ext cx="11374932"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Ø"/>
            </a:pPr>
            <a:r>
              <a:rPr lang="en-US" sz="2000" dirty="0">
                <a:latin typeface="Times New Roman"/>
                <a:ea typeface="+mn-lt"/>
                <a:cs typeface="+mn-lt"/>
              </a:rPr>
              <a:t>BERT which is </a:t>
            </a:r>
            <a:r>
              <a:rPr lang="en-US" sz="2000" b="1" dirty="0">
                <a:latin typeface="Times New Roman"/>
                <a:ea typeface="+mn-lt"/>
                <a:cs typeface="+mn-lt"/>
              </a:rPr>
              <a:t>B</a:t>
            </a:r>
            <a:r>
              <a:rPr lang="en-US" sz="2000" dirty="0">
                <a:latin typeface="Times New Roman"/>
                <a:ea typeface="+mn-lt"/>
                <a:cs typeface="+mn-lt"/>
              </a:rPr>
              <a:t>idirectional</a:t>
            </a:r>
            <a:r>
              <a:rPr lang="en-US" sz="2000" b="1" dirty="0">
                <a:latin typeface="Times New Roman"/>
                <a:ea typeface="+mn-lt"/>
                <a:cs typeface="+mn-lt"/>
              </a:rPr>
              <a:t> E</a:t>
            </a:r>
            <a:r>
              <a:rPr lang="en-US" sz="2000" dirty="0">
                <a:latin typeface="Times New Roman"/>
                <a:ea typeface="+mn-lt"/>
                <a:cs typeface="+mn-lt"/>
              </a:rPr>
              <a:t>ncoder </a:t>
            </a:r>
            <a:r>
              <a:rPr lang="en-US" sz="2000" b="1" dirty="0">
                <a:latin typeface="Times New Roman"/>
                <a:ea typeface="+mn-lt"/>
                <a:cs typeface="+mn-lt"/>
              </a:rPr>
              <a:t>R</a:t>
            </a:r>
            <a:r>
              <a:rPr lang="en-US" sz="2000" dirty="0">
                <a:latin typeface="Times New Roman"/>
                <a:ea typeface="+mn-lt"/>
                <a:cs typeface="+mn-lt"/>
              </a:rPr>
              <a:t>epresentations from </a:t>
            </a:r>
            <a:r>
              <a:rPr lang="en-US" sz="2000" b="1" dirty="0">
                <a:latin typeface="Times New Roman"/>
                <a:ea typeface="+mn-lt"/>
                <a:cs typeface="+mn-lt"/>
              </a:rPr>
              <a:t>T</a:t>
            </a:r>
            <a:r>
              <a:rPr lang="en-US" sz="2000" dirty="0">
                <a:latin typeface="Times New Roman"/>
                <a:ea typeface="+mn-lt"/>
                <a:cs typeface="+mn-lt"/>
              </a:rPr>
              <a:t>ransformer.</a:t>
            </a:r>
            <a:br>
              <a:rPr lang="en-US" sz="2000" dirty="0">
                <a:latin typeface="Times New Roman"/>
                <a:ea typeface="+mn-lt"/>
                <a:cs typeface="+mn-lt"/>
              </a:rPr>
            </a:br>
            <a:r>
              <a:rPr lang="en-US" sz="2000" dirty="0">
                <a:latin typeface="Times New Roman"/>
                <a:ea typeface="+mn-lt"/>
                <a:cs typeface="+mn-lt"/>
              </a:rPr>
              <a:t> which is developed by Google in 2018 .</a:t>
            </a:r>
            <a:endParaRPr lang="en-US" sz="2000" dirty="0">
              <a:cs typeface="Calibri"/>
            </a:endParaRPr>
          </a:p>
          <a:p>
            <a:pPr marL="342900" indent="-342900">
              <a:buFont typeface="Wingdings"/>
              <a:buChar char="Ø"/>
            </a:pPr>
            <a:endParaRPr lang="en-US" sz="2000" dirty="0">
              <a:latin typeface="Times New Roman"/>
              <a:cs typeface="Times New Roman"/>
            </a:endParaRPr>
          </a:p>
          <a:p>
            <a:pPr marL="342900" indent="-342900">
              <a:buFont typeface="Wingdings"/>
              <a:buChar char="Ø"/>
            </a:pPr>
            <a:r>
              <a:rPr lang="en-US" sz="2000" dirty="0">
                <a:latin typeface="Times New Roman"/>
                <a:cs typeface="Times New Roman"/>
              </a:rPr>
              <a:t>It is a powerful technique in understanding a language  The BERT Model omits most the problems faced during the previous methods. It is designed to pre-train deep bidirectional representations from unlabeled text by jointly conditioning on both left and right context. As a result, the pre-trained BERT model can understand deeper and better context of the language even if the longer  input Sentences.</a:t>
            </a:r>
          </a:p>
          <a:p>
            <a:pPr marL="342900" indent="-342900">
              <a:buFont typeface="Wingdings"/>
              <a:buChar char="Ø"/>
            </a:pPr>
            <a:endParaRPr lang="en-US" sz="2000" dirty="0">
              <a:latin typeface="Times New Roman"/>
              <a:cs typeface="Times New Roman"/>
            </a:endParaRPr>
          </a:p>
          <a:p>
            <a:pPr marL="342900" indent="-342900">
              <a:buFont typeface="Wingdings"/>
              <a:buChar char="Ø"/>
            </a:pPr>
            <a:r>
              <a:rPr lang="en-US" sz="2000" dirty="0">
                <a:latin typeface="Times New Roman"/>
                <a:cs typeface="Times New Roman"/>
              </a:rPr>
              <a:t>It revolutionized the field of natural language processing (NLP) by achieving state-of-the-art performance on various NLP tasks, such as text classification, sentiment analysis, question-answering, and more.</a:t>
            </a:r>
          </a:p>
        </p:txBody>
      </p:sp>
      <p:pic>
        <p:nvPicPr>
          <p:cNvPr id="5" name="Picture 5" descr="Diagram&#10;&#10;Description automatically generated">
            <a:extLst>
              <a:ext uri="{FF2B5EF4-FFF2-40B4-BE49-F238E27FC236}">
                <a16:creationId xmlns:a16="http://schemas.microsoft.com/office/drawing/2014/main" id="{8E1E8D2D-F6A2-41BD-BE9F-DE69BCE205FE}"/>
              </a:ext>
            </a:extLst>
          </p:cNvPr>
          <p:cNvPicPr>
            <a:picLocks noChangeAspect="1"/>
          </p:cNvPicPr>
          <p:nvPr/>
        </p:nvPicPr>
        <p:blipFill>
          <a:blip r:embed="rId2"/>
          <a:stretch>
            <a:fillRect/>
          </a:stretch>
        </p:blipFill>
        <p:spPr>
          <a:xfrm>
            <a:off x="197892" y="4358146"/>
            <a:ext cx="5700213" cy="2505202"/>
          </a:xfrm>
          <a:prstGeom prst="rect">
            <a:avLst/>
          </a:prstGeom>
        </p:spPr>
      </p:pic>
      <p:pic>
        <p:nvPicPr>
          <p:cNvPr id="6" name="Picture 6" descr="Graphical user interface, application&#10;&#10;Description automatically generated">
            <a:extLst>
              <a:ext uri="{FF2B5EF4-FFF2-40B4-BE49-F238E27FC236}">
                <a16:creationId xmlns:a16="http://schemas.microsoft.com/office/drawing/2014/main" id="{CAEE8B64-499E-4DC5-A83B-79B591BB44B9}"/>
              </a:ext>
            </a:extLst>
          </p:cNvPr>
          <p:cNvPicPr>
            <a:picLocks noChangeAspect="1"/>
          </p:cNvPicPr>
          <p:nvPr/>
        </p:nvPicPr>
        <p:blipFill>
          <a:blip r:embed="rId3"/>
          <a:stretch>
            <a:fillRect/>
          </a:stretch>
        </p:blipFill>
        <p:spPr>
          <a:xfrm>
            <a:off x="5893031" y="4480422"/>
            <a:ext cx="6121020" cy="2374710"/>
          </a:xfrm>
          <a:prstGeom prst="rect">
            <a:avLst/>
          </a:prstGeom>
        </p:spPr>
      </p:pic>
    </p:spTree>
    <p:extLst>
      <p:ext uri="{BB962C8B-B14F-4D97-AF65-F5344CB8AC3E}">
        <p14:creationId xmlns:p14="http://schemas.microsoft.com/office/powerpoint/2010/main" val="1484531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68D20A-ECD6-6619-562C-7F9A421D6D06}"/>
              </a:ext>
            </a:extLst>
          </p:cNvPr>
          <p:cNvSpPr txBox="1"/>
          <p:nvPr/>
        </p:nvSpPr>
        <p:spPr>
          <a:xfrm>
            <a:off x="530087" y="1032565"/>
            <a:ext cx="9293086" cy="55399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374151"/>
                </a:solidFill>
                <a:ea typeface="+mn-lt"/>
                <a:cs typeface="+mn-lt"/>
              </a:rPr>
              <a:t>There are several important libraries in the field of Natural Language Processing (NLP) that provide tools and resources for processing and analyzing text data. Here are some of the key libraries frequently used in NLP:</a:t>
            </a:r>
            <a:endParaRPr lang="en-US" sz="2400">
              <a:cs typeface="Calibri"/>
            </a:endParaRPr>
          </a:p>
          <a:p>
            <a:endParaRPr lang="en-US" sz="2400">
              <a:solidFill>
                <a:srgbClr val="374151"/>
              </a:solidFill>
              <a:ea typeface="+mn-lt"/>
              <a:cs typeface="+mn-lt"/>
            </a:endParaRPr>
          </a:p>
          <a:p>
            <a:r>
              <a:rPr lang="en-US" sz="2400" b="1">
                <a:ea typeface="+mn-lt"/>
                <a:cs typeface="+mn-lt"/>
              </a:rPr>
              <a:t>NLTK (Natural Language Toolkit):</a:t>
            </a:r>
            <a:r>
              <a:rPr lang="en-US" sz="2400">
                <a:solidFill>
                  <a:srgbClr val="374151"/>
                </a:solidFill>
                <a:ea typeface="+mn-lt"/>
                <a:cs typeface="+mn-lt"/>
              </a:rPr>
              <a:t> NLTK is a widely-used library for NLP in Python. It provides various tools for tasks such as tokenization, stemming, lemmatization, part-of-speech tagging, parsing, and more. It also includes numerous datasets and resources for NLP research and experimentation.</a:t>
            </a:r>
            <a:endParaRPr lang="en-US" sz="2400">
              <a:cs typeface="Calibri"/>
            </a:endParaRPr>
          </a:p>
          <a:p>
            <a:endParaRPr lang="en-US" sz="2400">
              <a:solidFill>
                <a:srgbClr val="374151"/>
              </a:solidFill>
              <a:ea typeface="+mn-lt"/>
              <a:cs typeface="+mn-lt"/>
            </a:endParaRPr>
          </a:p>
          <a:p>
            <a:r>
              <a:rPr lang="en-US" sz="2400" b="1" err="1">
                <a:ea typeface="+mn-lt"/>
                <a:cs typeface="+mn-lt"/>
              </a:rPr>
              <a:t>SpaCy</a:t>
            </a:r>
            <a:r>
              <a:rPr lang="en-US" sz="2400" b="1">
                <a:ea typeface="+mn-lt"/>
                <a:cs typeface="+mn-lt"/>
              </a:rPr>
              <a:t>:</a:t>
            </a:r>
            <a:r>
              <a:rPr lang="en-US" sz="2400">
                <a:solidFill>
                  <a:srgbClr val="374151"/>
                </a:solidFill>
                <a:ea typeface="+mn-lt"/>
                <a:cs typeface="+mn-lt"/>
              </a:rPr>
              <a:t> </a:t>
            </a:r>
            <a:r>
              <a:rPr lang="en-US" sz="2400" err="1">
                <a:solidFill>
                  <a:srgbClr val="374151"/>
                </a:solidFill>
                <a:ea typeface="+mn-lt"/>
                <a:cs typeface="+mn-lt"/>
              </a:rPr>
              <a:t>SpaCy</a:t>
            </a:r>
            <a:r>
              <a:rPr lang="en-US" sz="2400">
                <a:solidFill>
                  <a:srgbClr val="374151"/>
                </a:solidFill>
                <a:ea typeface="+mn-lt"/>
                <a:cs typeface="+mn-lt"/>
              </a:rPr>
              <a:t> is a modern NLP library that is known for its speed and efficiency. It provides pre-trained models for various languages and supports tokenization, part-of-speech tagging, named entity recognition, dependency parsing, and more.</a:t>
            </a:r>
            <a:endParaRPr lang="en-US" sz="2400"/>
          </a:p>
          <a:p>
            <a:pPr algn="l"/>
            <a:endParaRPr lang="en-US">
              <a:cs typeface="Calibri"/>
            </a:endParaRPr>
          </a:p>
        </p:txBody>
      </p:sp>
      <p:sp>
        <p:nvSpPr>
          <p:cNvPr id="3" name="TextBox 2">
            <a:extLst>
              <a:ext uri="{FF2B5EF4-FFF2-40B4-BE49-F238E27FC236}">
                <a16:creationId xmlns:a16="http://schemas.microsoft.com/office/drawing/2014/main" id="{F41B507D-EBD0-CD47-F4D4-2B348A4D7984}"/>
              </a:ext>
            </a:extLst>
          </p:cNvPr>
          <p:cNvSpPr txBox="1"/>
          <p:nvPr/>
        </p:nvSpPr>
        <p:spPr>
          <a:xfrm>
            <a:off x="596347" y="452782"/>
            <a:ext cx="680830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cs typeface="Calibri"/>
              </a:rPr>
              <a:t>Important libraries of NLP :</a:t>
            </a:r>
          </a:p>
        </p:txBody>
      </p:sp>
      <p:pic>
        <p:nvPicPr>
          <p:cNvPr id="4" name="Picture 3">
            <a:extLst>
              <a:ext uri="{FF2B5EF4-FFF2-40B4-BE49-F238E27FC236}">
                <a16:creationId xmlns:a16="http://schemas.microsoft.com/office/drawing/2014/main" id="{D9284AE0-249A-485F-C854-CDE93C157035}"/>
              </a:ext>
            </a:extLst>
          </p:cNvPr>
          <p:cNvPicPr>
            <a:picLocks noChangeAspect="1"/>
          </p:cNvPicPr>
          <p:nvPr/>
        </p:nvPicPr>
        <p:blipFill>
          <a:blip r:embed="rId2"/>
          <a:stretch>
            <a:fillRect/>
          </a:stretch>
        </p:blipFill>
        <p:spPr>
          <a:xfrm>
            <a:off x="10046114" y="2024131"/>
            <a:ext cx="1619250" cy="1771650"/>
          </a:xfrm>
          <a:prstGeom prst="rect">
            <a:avLst/>
          </a:prstGeom>
        </p:spPr>
      </p:pic>
      <p:pic>
        <p:nvPicPr>
          <p:cNvPr id="5" name="Picture 4" descr="A blue letters on a white background&#10;&#10;Description automatically generated">
            <a:extLst>
              <a:ext uri="{FF2B5EF4-FFF2-40B4-BE49-F238E27FC236}">
                <a16:creationId xmlns:a16="http://schemas.microsoft.com/office/drawing/2014/main" id="{6A86CDC4-D94C-EA2B-1A9C-D665943659CD}"/>
              </a:ext>
            </a:extLst>
          </p:cNvPr>
          <p:cNvPicPr>
            <a:picLocks noChangeAspect="1"/>
          </p:cNvPicPr>
          <p:nvPr/>
        </p:nvPicPr>
        <p:blipFill>
          <a:blip r:embed="rId3"/>
          <a:stretch>
            <a:fillRect/>
          </a:stretch>
        </p:blipFill>
        <p:spPr>
          <a:xfrm>
            <a:off x="9471353" y="4712372"/>
            <a:ext cx="2467114" cy="878239"/>
          </a:xfrm>
          <a:prstGeom prst="rect">
            <a:avLst/>
          </a:prstGeom>
        </p:spPr>
      </p:pic>
    </p:spTree>
    <p:extLst>
      <p:ext uri="{BB962C8B-B14F-4D97-AF65-F5344CB8AC3E}">
        <p14:creationId xmlns:p14="http://schemas.microsoft.com/office/powerpoint/2010/main" val="17306467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A2FF5-1CD5-4637-8CFE-FEF78BB4CF64}"/>
              </a:ext>
            </a:extLst>
          </p:cNvPr>
          <p:cNvSpPr>
            <a:spLocks noGrp="1"/>
          </p:cNvSpPr>
          <p:nvPr>
            <p:ph type="ctrTitle"/>
          </p:nvPr>
        </p:nvSpPr>
        <p:spPr/>
        <p:txBody>
          <a:bodyPr lIns="91440" tIns="45720" rIns="91440" bIns="45720" anchor="t"/>
          <a:lstStyle/>
          <a:p>
            <a:r>
              <a:rPr lang="en-US">
                <a:cs typeface="Calibri"/>
              </a:rPr>
              <a:t>BERT Architecture</a:t>
            </a:r>
            <a:endParaRPr lang="en-US"/>
          </a:p>
        </p:txBody>
      </p:sp>
      <p:pic>
        <p:nvPicPr>
          <p:cNvPr id="3" name="Picture 3" descr="Diagram, schematic&#10;&#10;Description automatically generated">
            <a:extLst>
              <a:ext uri="{FF2B5EF4-FFF2-40B4-BE49-F238E27FC236}">
                <a16:creationId xmlns:a16="http://schemas.microsoft.com/office/drawing/2014/main" id="{71F52696-FEF5-414A-AE5C-658F0781C66D}"/>
              </a:ext>
            </a:extLst>
          </p:cNvPr>
          <p:cNvPicPr>
            <a:picLocks noChangeAspect="1"/>
          </p:cNvPicPr>
          <p:nvPr/>
        </p:nvPicPr>
        <p:blipFill>
          <a:blip r:embed="rId2"/>
          <a:stretch>
            <a:fillRect/>
          </a:stretch>
        </p:blipFill>
        <p:spPr>
          <a:xfrm>
            <a:off x="1494430" y="1205298"/>
            <a:ext cx="8577616" cy="4925073"/>
          </a:xfrm>
          <a:prstGeom prst="rect">
            <a:avLst/>
          </a:prstGeom>
        </p:spPr>
      </p:pic>
    </p:spTree>
    <p:extLst>
      <p:ext uri="{BB962C8B-B14F-4D97-AF65-F5344CB8AC3E}">
        <p14:creationId xmlns:p14="http://schemas.microsoft.com/office/powerpoint/2010/main" val="24661084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62C33A3-D3EF-F83E-7484-284B29AED7AC}"/>
              </a:ext>
            </a:extLst>
          </p:cNvPr>
          <p:cNvSpPr txBox="1"/>
          <p:nvPr/>
        </p:nvSpPr>
        <p:spPr>
          <a:xfrm>
            <a:off x="463826" y="215347"/>
            <a:ext cx="11501781" cy="64325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374151"/>
                </a:solidFill>
                <a:ea typeface="+mn-lt"/>
                <a:cs typeface="+mn-lt"/>
              </a:rPr>
              <a:t>Pre-training:</a:t>
            </a:r>
            <a:r>
              <a:rPr lang="en-US">
                <a:solidFill>
                  <a:srgbClr val="374151"/>
                </a:solidFill>
                <a:ea typeface="+mn-lt"/>
                <a:cs typeface="+mn-lt"/>
              </a:rPr>
              <a:t> BERT is pre-trained on a large corpus of text using an unsupervised learning approach. During pre-training, it learns to predict missing words in a sentence by considering the context from both left and right sides of the target word. This "bidirectional" aspect is a key differentiator from previous language models.</a:t>
            </a:r>
            <a:endParaRPr lang="en-US">
              <a:cs typeface="Calibri"/>
            </a:endParaRPr>
          </a:p>
          <a:p>
            <a:r>
              <a:rPr lang="en-US" b="1">
                <a:solidFill>
                  <a:srgbClr val="374151"/>
                </a:solidFill>
                <a:ea typeface="+mn-lt"/>
                <a:cs typeface="+mn-lt"/>
              </a:rPr>
              <a:t>Transformer Architecture: </a:t>
            </a:r>
            <a:r>
              <a:rPr lang="en-US">
                <a:solidFill>
                  <a:srgbClr val="374151"/>
                </a:solidFill>
                <a:ea typeface="+mn-lt"/>
                <a:cs typeface="+mn-lt"/>
              </a:rPr>
              <a:t>BERT is built upon the Transformer architecture, which is a deep neural network designed to handle sequential data like sentences or paragraphs efficiently. Transformers are known for their parallelization capabilities, making them suitable for large-scale language modeling.</a:t>
            </a:r>
            <a:endParaRPr lang="en-US">
              <a:cs typeface="Calibri"/>
            </a:endParaRPr>
          </a:p>
          <a:p>
            <a:r>
              <a:rPr lang="en-US" b="1">
                <a:solidFill>
                  <a:srgbClr val="374151"/>
                </a:solidFill>
                <a:ea typeface="+mn-lt"/>
                <a:cs typeface="+mn-lt"/>
              </a:rPr>
              <a:t>Attention Mechanism: </a:t>
            </a:r>
            <a:r>
              <a:rPr lang="en-US">
                <a:solidFill>
                  <a:srgbClr val="374151"/>
                </a:solidFill>
                <a:ea typeface="+mn-lt"/>
                <a:cs typeface="+mn-lt"/>
              </a:rPr>
              <a:t>The Transformer's attention mechanism is the backbone of BERT's success. It allows the model to focus on relevant words in a sentence while processing information, giving it the ability to capture long-range dependencies and relationships between words effectively.</a:t>
            </a:r>
            <a:endParaRPr lang="en-US">
              <a:cs typeface="Calibri"/>
            </a:endParaRPr>
          </a:p>
          <a:p>
            <a:r>
              <a:rPr lang="en-US" b="1">
                <a:solidFill>
                  <a:srgbClr val="374151"/>
                </a:solidFill>
                <a:ea typeface="+mn-lt"/>
                <a:cs typeface="+mn-lt"/>
              </a:rPr>
              <a:t>Embedding Layer: </a:t>
            </a:r>
            <a:r>
              <a:rPr lang="en-US">
                <a:solidFill>
                  <a:srgbClr val="374151"/>
                </a:solidFill>
                <a:ea typeface="+mn-lt"/>
                <a:cs typeface="+mn-lt"/>
              </a:rPr>
              <a:t>BERT converts each word into a high-dimensional vector representation called word embeddings. These embeddings preserve the semantic meaning of words and are used as input to the model.</a:t>
            </a:r>
            <a:endParaRPr lang="en-US">
              <a:cs typeface="Calibri"/>
            </a:endParaRPr>
          </a:p>
          <a:p>
            <a:r>
              <a:rPr lang="en-US" b="1">
                <a:solidFill>
                  <a:srgbClr val="374151"/>
                </a:solidFill>
                <a:ea typeface="+mn-lt"/>
                <a:cs typeface="+mn-lt"/>
              </a:rPr>
              <a:t>Stacked Layers: </a:t>
            </a:r>
            <a:r>
              <a:rPr lang="en-US">
                <a:solidFill>
                  <a:srgbClr val="374151"/>
                </a:solidFill>
                <a:ea typeface="+mn-lt"/>
                <a:cs typeface="+mn-lt"/>
              </a:rPr>
              <a:t>BERT consists of multiple stacked transformer layers. Each layer refines the word embeddings through self-attention and feed-forward neural networks, enabling the model to capture complex patterns and dependencies in the data.</a:t>
            </a:r>
            <a:endParaRPr lang="en-US">
              <a:cs typeface="Calibri"/>
            </a:endParaRPr>
          </a:p>
          <a:p>
            <a:r>
              <a:rPr lang="en-US" b="1">
                <a:solidFill>
                  <a:srgbClr val="374151"/>
                </a:solidFill>
                <a:ea typeface="+mn-lt"/>
                <a:cs typeface="+mn-lt"/>
              </a:rPr>
              <a:t>Masked Language Model (MLM): </a:t>
            </a:r>
            <a:r>
              <a:rPr lang="en-US">
                <a:solidFill>
                  <a:srgbClr val="374151"/>
                </a:solidFill>
                <a:ea typeface="+mn-lt"/>
                <a:cs typeface="+mn-lt"/>
              </a:rPr>
              <a:t>During pre-training, BERT uses a "masked language model" objective. It randomly masks some words in the input and tries to predict them based on the surrounding context. This forces the model to understand words in the context of the whole sentence.</a:t>
            </a:r>
            <a:endParaRPr lang="en-US">
              <a:cs typeface="Calibri"/>
            </a:endParaRPr>
          </a:p>
          <a:p>
            <a:r>
              <a:rPr lang="en-US" b="1">
                <a:solidFill>
                  <a:srgbClr val="374151"/>
                </a:solidFill>
                <a:ea typeface="+mn-lt"/>
                <a:cs typeface="+mn-lt"/>
              </a:rPr>
              <a:t>Fine-Tuning: </a:t>
            </a:r>
            <a:r>
              <a:rPr lang="en-US">
                <a:solidFill>
                  <a:srgbClr val="374151"/>
                </a:solidFill>
                <a:ea typeface="+mn-lt"/>
                <a:cs typeface="+mn-lt"/>
              </a:rPr>
              <a:t>After pre-training, BERT can be fine-tuned on specific downstream tasks. This involves adding a task-specific layer on top of the pre-trained BERT model and training it on labeled data for tasks like sentiment analysis, named entity recognition, and more. Fine-tuning adapts the model to the specifics of the target task.</a:t>
            </a:r>
            <a:endParaRPr lang="en-US">
              <a:cs typeface="Calibri"/>
            </a:endParaRPr>
          </a:p>
          <a:p>
            <a:endParaRPr lang="en-US" sz="1600">
              <a:solidFill>
                <a:srgbClr val="374151"/>
              </a:solidFill>
              <a:cs typeface="Calibri"/>
            </a:endParaRPr>
          </a:p>
          <a:p>
            <a:endParaRPr lang="en-US">
              <a:cs typeface="Calibri"/>
            </a:endParaRPr>
          </a:p>
          <a:p>
            <a:endParaRPr lang="en-US"/>
          </a:p>
        </p:txBody>
      </p:sp>
    </p:spTree>
    <p:extLst>
      <p:ext uri="{BB962C8B-B14F-4D97-AF65-F5344CB8AC3E}">
        <p14:creationId xmlns:p14="http://schemas.microsoft.com/office/powerpoint/2010/main" val="1428286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7525CF-CA1D-4276-B7CD-F24A59665F89}"/>
              </a:ext>
            </a:extLst>
          </p:cNvPr>
          <p:cNvSpPr txBox="1"/>
          <p:nvPr/>
        </p:nvSpPr>
        <p:spPr>
          <a:xfrm>
            <a:off x="6653885" y="1280552"/>
            <a:ext cx="543215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Century Gothic"/>
              </a:rPr>
              <a:t>2.Next </a:t>
            </a:r>
            <a:r>
              <a:rPr lang="en-US" sz="2400" b="1">
                <a:latin typeface="Calibri"/>
                <a:cs typeface="Calibri"/>
              </a:rPr>
              <a:t>Sentence</a:t>
            </a:r>
            <a:r>
              <a:rPr lang="en-US" sz="2400" b="1">
                <a:latin typeface="Century Gothic"/>
              </a:rPr>
              <a:t> Prediction</a:t>
            </a:r>
            <a:endParaRPr lang="en-US" sz="2400">
              <a:ea typeface="+mn-lt"/>
              <a:cs typeface="+mn-lt"/>
            </a:endParaRPr>
          </a:p>
          <a:p>
            <a:endParaRPr lang="en-US" sz="3200">
              <a:latin typeface="Century Gothic"/>
            </a:endParaRPr>
          </a:p>
        </p:txBody>
      </p:sp>
      <p:sp>
        <p:nvSpPr>
          <p:cNvPr id="5" name="TextBox 4">
            <a:extLst>
              <a:ext uri="{FF2B5EF4-FFF2-40B4-BE49-F238E27FC236}">
                <a16:creationId xmlns:a16="http://schemas.microsoft.com/office/drawing/2014/main" id="{F0FC3EAA-53B5-4163-AD3A-51885C4A367B}"/>
              </a:ext>
            </a:extLst>
          </p:cNvPr>
          <p:cNvSpPr txBox="1"/>
          <p:nvPr/>
        </p:nvSpPr>
        <p:spPr>
          <a:xfrm>
            <a:off x="250178" y="296302"/>
            <a:ext cx="7194991"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sz="3200">
                <a:latin typeface="Century Gothic"/>
              </a:rPr>
              <a:t>BERT uses two training strategies:</a:t>
            </a:r>
          </a:p>
          <a:p>
            <a:endParaRPr lang="en-US" sz="2400">
              <a:latin typeface="Century Gothic"/>
            </a:endParaRPr>
          </a:p>
          <a:p>
            <a:r>
              <a:rPr lang="en-US" sz="2400" b="1">
                <a:latin typeface="Century Gothic"/>
              </a:rPr>
              <a:t>                             </a:t>
            </a:r>
          </a:p>
        </p:txBody>
      </p:sp>
      <p:pic>
        <p:nvPicPr>
          <p:cNvPr id="2" name="Picture 8" descr="Diagram&#10;&#10;Description automatically generated">
            <a:extLst>
              <a:ext uri="{FF2B5EF4-FFF2-40B4-BE49-F238E27FC236}">
                <a16:creationId xmlns:a16="http://schemas.microsoft.com/office/drawing/2014/main" id="{A955FD1E-B1CA-46F1-873F-533C053BFEA0}"/>
              </a:ext>
            </a:extLst>
          </p:cNvPr>
          <p:cNvPicPr>
            <a:picLocks noChangeAspect="1"/>
          </p:cNvPicPr>
          <p:nvPr/>
        </p:nvPicPr>
        <p:blipFill>
          <a:blip r:embed="rId2"/>
          <a:stretch>
            <a:fillRect/>
          </a:stretch>
        </p:blipFill>
        <p:spPr>
          <a:xfrm>
            <a:off x="334370" y="1888264"/>
            <a:ext cx="5415886" cy="4605469"/>
          </a:xfrm>
          <a:prstGeom prst="rect">
            <a:avLst/>
          </a:prstGeom>
        </p:spPr>
      </p:pic>
      <p:pic>
        <p:nvPicPr>
          <p:cNvPr id="8" name="Picture 8" descr="Chart, diagram&#10;&#10;Description automatically generated">
            <a:extLst>
              <a:ext uri="{FF2B5EF4-FFF2-40B4-BE49-F238E27FC236}">
                <a16:creationId xmlns:a16="http://schemas.microsoft.com/office/drawing/2014/main" id="{28822F00-3047-4037-9871-078DDEAEF80C}"/>
              </a:ext>
            </a:extLst>
          </p:cNvPr>
          <p:cNvPicPr>
            <a:picLocks noChangeAspect="1"/>
          </p:cNvPicPr>
          <p:nvPr/>
        </p:nvPicPr>
        <p:blipFill>
          <a:blip r:embed="rId3"/>
          <a:stretch>
            <a:fillRect/>
          </a:stretch>
        </p:blipFill>
        <p:spPr>
          <a:xfrm>
            <a:off x="6407624" y="1785907"/>
            <a:ext cx="5677469" cy="4798813"/>
          </a:xfrm>
          <a:prstGeom prst="rect">
            <a:avLst/>
          </a:prstGeom>
        </p:spPr>
      </p:pic>
      <p:sp>
        <p:nvSpPr>
          <p:cNvPr id="11" name="TextBox 10">
            <a:extLst>
              <a:ext uri="{FF2B5EF4-FFF2-40B4-BE49-F238E27FC236}">
                <a16:creationId xmlns:a16="http://schemas.microsoft.com/office/drawing/2014/main" id="{55C86816-C24C-49DD-9231-D915B3C916FB}"/>
              </a:ext>
            </a:extLst>
          </p:cNvPr>
          <p:cNvSpPr txBox="1"/>
          <p:nvPr/>
        </p:nvSpPr>
        <p:spPr>
          <a:xfrm>
            <a:off x="1040926" y="142761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14" name="Title 1">
            <a:extLst>
              <a:ext uri="{FF2B5EF4-FFF2-40B4-BE49-F238E27FC236}">
                <a16:creationId xmlns:a16="http://schemas.microsoft.com/office/drawing/2014/main" id="{E9C65691-E7F9-4356-BA74-400108AF3EA8}"/>
              </a:ext>
            </a:extLst>
          </p:cNvPr>
          <p:cNvSpPr>
            <a:spLocks noGrp="1"/>
          </p:cNvSpPr>
          <p:nvPr>
            <p:ph type="ctrTitle"/>
          </p:nvPr>
        </p:nvSpPr>
        <p:spPr>
          <a:xfrm>
            <a:off x="418208" y="1280216"/>
            <a:ext cx="7453993" cy="663467"/>
          </a:xfrm>
        </p:spPr>
        <p:txBody>
          <a:bodyPr lIns="91440" tIns="45720" rIns="91440" bIns="45720" anchor="t"/>
          <a:lstStyle/>
          <a:p>
            <a:r>
              <a:rPr lang="en-US" sz="2400" b="1">
                <a:ea typeface="+mj-lt"/>
                <a:cs typeface="+mj-lt"/>
              </a:rPr>
              <a:t>1.Masked Language Modeling </a:t>
            </a:r>
            <a:endParaRPr lang="en-US" sz="2400"/>
          </a:p>
        </p:txBody>
      </p:sp>
    </p:spTree>
    <p:extLst>
      <p:ext uri="{BB962C8B-B14F-4D97-AF65-F5344CB8AC3E}">
        <p14:creationId xmlns:p14="http://schemas.microsoft.com/office/powerpoint/2010/main" val="15915125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D5B3F-2B63-4829-A3A8-5A41880310E4}"/>
              </a:ext>
            </a:extLst>
          </p:cNvPr>
          <p:cNvSpPr>
            <a:spLocks noGrp="1"/>
          </p:cNvSpPr>
          <p:nvPr>
            <p:ph type="ctrTitle"/>
          </p:nvPr>
        </p:nvSpPr>
        <p:spPr/>
        <p:txBody>
          <a:bodyPr lIns="91440" tIns="45720" rIns="91440" bIns="45720" anchor="t"/>
          <a:lstStyle/>
          <a:p>
            <a:r>
              <a:rPr lang="en-US">
                <a:cs typeface="Calibri"/>
              </a:rPr>
              <a:t>Transfer Learning – BERT MODEL</a:t>
            </a:r>
            <a:endParaRPr lang="en-US"/>
          </a:p>
        </p:txBody>
      </p:sp>
      <p:pic>
        <p:nvPicPr>
          <p:cNvPr id="4" name="Picture 4" descr="Graphical user interface, diagram, application&#10;&#10;Description automatically generated">
            <a:extLst>
              <a:ext uri="{FF2B5EF4-FFF2-40B4-BE49-F238E27FC236}">
                <a16:creationId xmlns:a16="http://schemas.microsoft.com/office/drawing/2014/main" id="{BC340277-6245-47EF-921B-3B9E3BEB968C}"/>
              </a:ext>
            </a:extLst>
          </p:cNvPr>
          <p:cNvPicPr>
            <a:picLocks noChangeAspect="1"/>
          </p:cNvPicPr>
          <p:nvPr/>
        </p:nvPicPr>
        <p:blipFill>
          <a:blip r:embed="rId2"/>
          <a:stretch>
            <a:fillRect/>
          </a:stretch>
        </p:blipFill>
        <p:spPr>
          <a:xfrm>
            <a:off x="2699982" y="1453726"/>
            <a:ext cx="6792035" cy="4690198"/>
          </a:xfrm>
          <a:prstGeom prst="rect">
            <a:avLst/>
          </a:prstGeom>
        </p:spPr>
      </p:pic>
    </p:spTree>
    <p:extLst>
      <p:ext uri="{BB962C8B-B14F-4D97-AF65-F5344CB8AC3E}">
        <p14:creationId xmlns:p14="http://schemas.microsoft.com/office/powerpoint/2010/main" val="28563290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Graphical user interface, text, application, email&#10;&#10;Description automatically generated">
            <a:extLst>
              <a:ext uri="{FF2B5EF4-FFF2-40B4-BE49-F238E27FC236}">
                <a16:creationId xmlns:a16="http://schemas.microsoft.com/office/drawing/2014/main" id="{E690A123-6319-4BD4-AE8A-146993B3E85F}"/>
              </a:ext>
            </a:extLst>
          </p:cNvPr>
          <p:cNvPicPr>
            <a:picLocks noGrp="1" noChangeAspect="1"/>
          </p:cNvPicPr>
          <p:nvPr>
            <p:ph idx="1"/>
          </p:nvPr>
        </p:nvPicPr>
        <p:blipFill>
          <a:blip r:embed="rId2"/>
          <a:stretch>
            <a:fillRect/>
          </a:stretch>
        </p:blipFill>
        <p:spPr>
          <a:xfrm>
            <a:off x="830878" y="1260937"/>
            <a:ext cx="10029825" cy="4343400"/>
          </a:xfrm>
        </p:spPr>
      </p:pic>
      <p:sp>
        <p:nvSpPr>
          <p:cNvPr id="6" name="TextBox 5">
            <a:extLst>
              <a:ext uri="{FF2B5EF4-FFF2-40B4-BE49-F238E27FC236}">
                <a16:creationId xmlns:a16="http://schemas.microsoft.com/office/drawing/2014/main" id="{52C7D352-17E2-4363-A0F9-C477D62316A4}"/>
              </a:ext>
            </a:extLst>
          </p:cNvPr>
          <p:cNvSpPr txBox="1"/>
          <p:nvPr/>
        </p:nvSpPr>
        <p:spPr>
          <a:xfrm>
            <a:off x="721057" y="266131"/>
            <a:ext cx="10010631"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cs typeface="Calibri"/>
              </a:rPr>
              <a:t>BERT Model as Text Classification Model:</a:t>
            </a:r>
          </a:p>
        </p:txBody>
      </p:sp>
    </p:spTree>
    <p:extLst>
      <p:ext uri="{BB962C8B-B14F-4D97-AF65-F5344CB8AC3E}">
        <p14:creationId xmlns:p14="http://schemas.microsoft.com/office/powerpoint/2010/main" val="25888961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C7F7D-8710-4B47-9130-ECA14B161252}"/>
              </a:ext>
            </a:extLst>
          </p:cNvPr>
          <p:cNvSpPr>
            <a:spLocks noGrp="1"/>
          </p:cNvSpPr>
          <p:nvPr>
            <p:ph type="title"/>
          </p:nvPr>
        </p:nvSpPr>
        <p:spPr>
          <a:xfrm>
            <a:off x="-63477" y="-197312"/>
            <a:ext cx="10515600" cy="1325563"/>
          </a:xfrm>
        </p:spPr>
        <p:txBody>
          <a:bodyPr/>
          <a:lstStyle/>
          <a:p>
            <a:r>
              <a:rPr lang="en-US">
                <a:ea typeface="+mj-lt"/>
                <a:cs typeface="+mj-lt"/>
              </a:rPr>
              <a:t>Results &amp; Discussion:</a:t>
            </a:r>
            <a:endParaRPr lang="en-US"/>
          </a:p>
        </p:txBody>
      </p:sp>
      <p:sp>
        <p:nvSpPr>
          <p:cNvPr id="5" name="TextBox 4">
            <a:extLst>
              <a:ext uri="{FF2B5EF4-FFF2-40B4-BE49-F238E27FC236}">
                <a16:creationId xmlns:a16="http://schemas.microsoft.com/office/drawing/2014/main" id="{16163861-DC52-42F3-BC1B-650211600B23}"/>
              </a:ext>
            </a:extLst>
          </p:cNvPr>
          <p:cNvSpPr txBox="1"/>
          <p:nvPr/>
        </p:nvSpPr>
        <p:spPr>
          <a:xfrm>
            <a:off x="6578220" y="846162"/>
            <a:ext cx="5722961"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cs typeface="Calibri"/>
              </a:rPr>
              <a:t>Classification Report for Bert Model</a:t>
            </a:r>
            <a:endParaRPr lang="en-US"/>
          </a:p>
        </p:txBody>
      </p:sp>
      <p:sp>
        <p:nvSpPr>
          <p:cNvPr id="9" name="TextBox 8">
            <a:extLst>
              <a:ext uri="{FF2B5EF4-FFF2-40B4-BE49-F238E27FC236}">
                <a16:creationId xmlns:a16="http://schemas.microsoft.com/office/drawing/2014/main" id="{ACA1FEA9-A829-415D-A8BF-1E99D6718626}"/>
              </a:ext>
            </a:extLst>
          </p:cNvPr>
          <p:cNvSpPr txBox="1"/>
          <p:nvPr/>
        </p:nvSpPr>
        <p:spPr>
          <a:xfrm>
            <a:off x="220638" y="846161"/>
            <a:ext cx="6075527"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cs typeface="Calibri"/>
              </a:rPr>
              <a:t>   Confusion Matrix for BERT Model</a:t>
            </a:r>
            <a:endParaRPr lang="en-US"/>
          </a:p>
        </p:txBody>
      </p:sp>
      <p:pic>
        <p:nvPicPr>
          <p:cNvPr id="8" name="Picture 9" descr="Chart&#10;&#10;Description automatically generated">
            <a:extLst>
              <a:ext uri="{FF2B5EF4-FFF2-40B4-BE49-F238E27FC236}">
                <a16:creationId xmlns:a16="http://schemas.microsoft.com/office/drawing/2014/main" id="{9B3486E8-1BB3-4A23-8269-546D0BC15DAD}"/>
              </a:ext>
            </a:extLst>
          </p:cNvPr>
          <p:cNvPicPr>
            <a:picLocks noChangeAspect="1"/>
          </p:cNvPicPr>
          <p:nvPr/>
        </p:nvPicPr>
        <p:blipFill>
          <a:blip r:embed="rId2"/>
          <a:stretch>
            <a:fillRect/>
          </a:stretch>
        </p:blipFill>
        <p:spPr>
          <a:xfrm>
            <a:off x="123644" y="1490410"/>
            <a:ext cx="6093123" cy="5113634"/>
          </a:xfrm>
          <a:prstGeom prst="rect">
            <a:avLst/>
          </a:prstGeom>
        </p:spPr>
      </p:pic>
      <p:pic>
        <p:nvPicPr>
          <p:cNvPr id="12" name="Picture 12">
            <a:extLst>
              <a:ext uri="{FF2B5EF4-FFF2-40B4-BE49-F238E27FC236}">
                <a16:creationId xmlns:a16="http://schemas.microsoft.com/office/drawing/2014/main" id="{BFA92097-3D78-4C45-BD93-8863C7CC180A}"/>
              </a:ext>
            </a:extLst>
          </p:cNvPr>
          <p:cNvPicPr>
            <a:picLocks noChangeAspect="1"/>
          </p:cNvPicPr>
          <p:nvPr/>
        </p:nvPicPr>
        <p:blipFill>
          <a:blip r:embed="rId3"/>
          <a:stretch>
            <a:fillRect/>
          </a:stretch>
        </p:blipFill>
        <p:spPr>
          <a:xfrm>
            <a:off x="6420928" y="1394474"/>
            <a:ext cx="5244860" cy="5104223"/>
          </a:xfrm>
          <a:prstGeom prst="rect">
            <a:avLst/>
          </a:prstGeom>
        </p:spPr>
      </p:pic>
    </p:spTree>
    <p:extLst>
      <p:ext uri="{BB962C8B-B14F-4D97-AF65-F5344CB8AC3E}">
        <p14:creationId xmlns:p14="http://schemas.microsoft.com/office/powerpoint/2010/main" val="2325155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72E47-8A4E-4543-834D-30415C7C8D02}"/>
              </a:ext>
            </a:extLst>
          </p:cNvPr>
          <p:cNvSpPr>
            <a:spLocks noGrp="1"/>
          </p:cNvSpPr>
          <p:nvPr>
            <p:ph type="title"/>
          </p:nvPr>
        </p:nvSpPr>
        <p:spPr>
          <a:xfrm>
            <a:off x="724469" y="683573"/>
            <a:ext cx="10515600" cy="1325563"/>
          </a:xfrm>
        </p:spPr>
        <p:txBody>
          <a:bodyPr>
            <a:normAutofit fontScale="90000"/>
          </a:bodyPr>
          <a:lstStyle/>
          <a:p>
            <a:r>
              <a:rPr lang="en-US">
                <a:ea typeface="+mj-lt"/>
                <a:cs typeface="+mj-lt"/>
              </a:rPr>
              <a:t>Challenges Faced</a:t>
            </a:r>
            <a:endParaRPr lang="en-US"/>
          </a:p>
          <a:p>
            <a:br>
              <a:rPr lang="en-US"/>
            </a:br>
            <a:endParaRPr lang="en-US"/>
          </a:p>
        </p:txBody>
      </p:sp>
      <p:sp>
        <p:nvSpPr>
          <p:cNvPr id="3" name="Content Placeholder 2">
            <a:extLst>
              <a:ext uri="{FF2B5EF4-FFF2-40B4-BE49-F238E27FC236}">
                <a16:creationId xmlns:a16="http://schemas.microsoft.com/office/drawing/2014/main" id="{85F11611-AE49-48E3-8DF3-4583952A0E6C}"/>
              </a:ext>
            </a:extLst>
          </p:cNvPr>
          <p:cNvSpPr>
            <a:spLocks noGrp="1"/>
          </p:cNvSpPr>
          <p:nvPr>
            <p:ph idx="1"/>
          </p:nvPr>
        </p:nvSpPr>
        <p:spPr>
          <a:xfrm>
            <a:off x="724469" y="1347953"/>
            <a:ext cx="10822674" cy="4829009"/>
          </a:xfrm>
        </p:spPr>
        <p:txBody>
          <a:bodyPr vert="horz" lIns="91440" tIns="45720" rIns="91440" bIns="45720" rtlCol="0" anchor="t">
            <a:normAutofit/>
          </a:bodyPr>
          <a:lstStyle/>
          <a:p>
            <a:pPr marL="0" indent="0">
              <a:buNone/>
            </a:pPr>
            <a:r>
              <a:rPr lang="en-US">
                <a:ea typeface="+mn-lt"/>
                <a:cs typeface="+mn-lt"/>
              </a:rPr>
              <a:t>1. As the complaints are manually labelled. We observed lot of problems in dataset such as  </a:t>
            </a:r>
            <a:endParaRPr lang="en-US">
              <a:cs typeface="Calibri" panose="020F0502020204030204"/>
            </a:endParaRPr>
          </a:p>
          <a:p>
            <a:r>
              <a:rPr lang="en-US">
                <a:ea typeface="+mn-lt"/>
                <a:cs typeface="+mn-lt"/>
              </a:rPr>
              <a:t>Wrongly labelled data </a:t>
            </a:r>
            <a:endParaRPr lang="en-US"/>
          </a:p>
          <a:p>
            <a:r>
              <a:rPr lang="en-US">
                <a:ea typeface="+mn-lt"/>
                <a:cs typeface="+mn-lt"/>
              </a:rPr>
              <a:t>Overlapping Categories </a:t>
            </a:r>
          </a:p>
          <a:p>
            <a:r>
              <a:rPr lang="en-US">
                <a:ea typeface="+mn-lt"/>
                <a:cs typeface="+mn-lt"/>
              </a:rPr>
              <a:t>Imbalanced data for some categories </a:t>
            </a:r>
          </a:p>
          <a:p>
            <a:r>
              <a:rPr lang="en-US">
                <a:ea typeface="+mn-lt"/>
                <a:cs typeface="+mn-lt"/>
              </a:rPr>
              <a:t>Lack of clarity for some complaints. </a:t>
            </a:r>
          </a:p>
          <a:p>
            <a:pPr marL="0" indent="0">
              <a:buNone/>
            </a:pPr>
            <a:r>
              <a:rPr lang="en-US">
                <a:ea typeface="+mn-lt"/>
                <a:cs typeface="+mn-lt"/>
              </a:rPr>
              <a:t>Which hampered the model's accuracy. </a:t>
            </a:r>
            <a:endParaRPr lang="en-US">
              <a:cs typeface="Calibri" panose="020F0502020204030204"/>
            </a:endParaRPr>
          </a:p>
          <a:p>
            <a:pPr marL="0" indent="0">
              <a:buNone/>
            </a:pPr>
            <a:endParaRPr lang="en-US">
              <a:cs typeface="Calibri" panose="020F0502020204030204"/>
            </a:endParaRPr>
          </a:p>
        </p:txBody>
      </p:sp>
    </p:spTree>
    <p:extLst>
      <p:ext uri="{BB962C8B-B14F-4D97-AF65-F5344CB8AC3E}">
        <p14:creationId xmlns:p14="http://schemas.microsoft.com/office/powerpoint/2010/main" val="10386880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C5C41-2B43-4A67-8CEB-62897C3F6E2A}"/>
              </a:ext>
            </a:extLst>
          </p:cNvPr>
          <p:cNvSpPr>
            <a:spLocks noGrp="1"/>
          </p:cNvSpPr>
          <p:nvPr>
            <p:ph type="ctrTitle"/>
          </p:nvPr>
        </p:nvSpPr>
        <p:spPr>
          <a:xfrm>
            <a:off x="747033" y="2883749"/>
            <a:ext cx="7829775" cy="756864"/>
          </a:xfrm>
        </p:spPr>
        <p:txBody>
          <a:bodyPr lIns="91440" tIns="45720" rIns="91440" bIns="45720" anchor="t"/>
          <a:lstStyle/>
          <a:p>
            <a:r>
              <a:rPr lang="en-GB" sz="5300" b="1">
                <a:cs typeface="Calibri"/>
              </a:rPr>
              <a:t>NLP CHATBOT (POC)</a:t>
            </a:r>
          </a:p>
        </p:txBody>
      </p:sp>
      <p:pic>
        <p:nvPicPr>
          <p:cNvPr id="5" name="Picture 4" descr="Logo&#10;&#10;Description automatically generated">
            <a:extLst>
              <a:ext uri="{FF2B5EF4-FFF2-40B4-BE49-F238E27FC236}">
                <a16:creationId xmlns:a16="http://schemas.microsoft.com/office/drawing/2014/main" id="{A2A7055E-98B1-4696-BA76-472299AB35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78790" y="329203"/>
            <a:ext cx="3234421" cy="1375376"/>
          </a:xfrm>
          <a:prstGeom prst="rect">
            <a:avLst/>
          </a:prstGeom>
        </p:spPr>
      </p:pic>
    </p:spTree>
    <p:extLst>
      <p:ext uri="{BB962C8B-B14F-4D97-AF65-F5344CB8AC3E}">
        <p14:creationId xmlns:p14="http://schemas.microsoft.com/office/powerpoint/2010/main" val="40026347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0653EE4-F022-0055-A566-A314F3CC60CA}"/>
              </a:ext>
            </a:extLst>
          </p:cNvPr>
          <p:cNvGrpSpPr/>
          <p:nvPr/>
        </p:nvGrpSpPr>
        <p:grpSpPr>
          <a:xfrm>
            <a:off x="120054" y="1389812"/>
            <a:ext cx="11962138" cy="4821967"/>
            <a:chOff x="120054" y="1389812"/>
            <a:chExt cx="11962138" cy="4821967"/>
          </a:xfrm>
        </p:grpSpPr>
        <p:sp>
          <p:nvSpPr>
            <p:cNvPr id="5" name="TextBox 1">
              <a:extLst>
                <a:ext uri="{FF2B5EF4-FFF2-40B4-BE49-F238E27FC236}">
                  <a16:creationId xmlns:a16="http://schemas.microsoft.com/office/drawing/2014/main" id="{82FA0721-CBF4-4641-A2B1-7567622ABE38}"/>
                </a:ext>
              </a:extLst>
            </p:cNvPr>
            <p:cNvSpPr txBox="1"/>
            <p:nvPr/>
          </p:nvSpPr>
          <p:spPr>
            <a:xfrm>
              <a:off x="120054" y="2925480"/>
              <a:ext cx="1212574"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Message </a:t>
              </a:r>
            </a:p>
            <a:p>
              <a:r>
                <a:rPr lang="en-US"/>
                <a:t>from user</a:t>
              </a:r>
            </a:p>
          </p:txBody>
        </p:sp>
        <p:sp>
          <p:nvSpPr>
            <p:cNvPr id="7" name="Rectangle 6">
              <a:extLst>
                <a:ext uri="{FF2B5EF4-FFF2-40B4-BE49-F238E27FC236}">
                  <a16:creationId xmlns:a16="http://schemas.microsoft.com/office/drawing/2014/main" id="{140E6C70-5883-4FCF-9552-C7253EE559FA}"/>
                </a:ext>
              </a:extLst>
            </p:cNvPr>
            <p:cNvSpPr/>
            <p:nvPr/>
          </p:nvSpPr>
          <p:spPr>
            <a:xfrm>
              <a:off x="1404267" y="2895203"/>
              <a:ext cx="1659859" cy="7584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a:t>NLP classifier</a:t>
              </a:r>
            </a:p>
            <a:p>
              <a:pPr algn="ctr"/>
              <a:r>
                <a:rPr lang="en-US" sz="1050"/>
                <a:t>(Main Category)</a:t>
              </a:r>
            </a:p>
          </p:txBody>
        </p:sp>
        <p:cxnSp>
          <p:nvCxnSpPr>
            <p:cNvPr id="8" name="Connector: Elbow 7">
              <a:extLst>
                <a:ext uri="{FF2B5EF4-FFF2-40B4-BE49-F238E27FC236}">
                  <a16:creationId xmlns:a16="http://schemas.microsoft.com/office/drawing/2014/main" id="{3554F2EF-57DE-4810-A714-49BDC3ADE68A}"/>
                </a:ext>
              </a:extLst>
            </p:cNvPr>
            <p:cNvCxnSpPr>
              <a:cxnSpLocks/>
            </p:cNvCxnSpPr>
            <p:nvPr/>
          </p:nvCxnSpPr>
          <p:spPr>
            <a:xfrm rot="10800000" flipV="1">
              <a:off x="2612855" y="3365340"/>
              <a:ext cx="3847682" cy="405418"/>
            </a:xfrm>
            <a:prstGeom prst="bentConnector4">
              <a:avLst>
                <a:gd name="adj1" fmla="val 8239"/>
                <a:gd name="adj2" fmla="val 32309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8A8AB774-3DAC-4F15-B767-53AA70ECCC93}"/>
                </a:ext>
              </a:extLst>
            </p:cNvPr>
            <p:cNvSpPr/>
            <p:nvPr/>
          </p:nvSpPr>
          <p:spPr>
            <a:xfrm>
              <a:off x="3330990" y="1546887"/>
              <a:ext cx="1583623" cy="70781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t>Customer care</a:t>
              </a:r>
            </a:p>
          </p:txBody>
        </p:sp>
        <p:sp>
          <p:nvSpPr>
            <p:cNvPr id="12" name="TextBox 1">
              <a:extLst>
                <a:ext uri="{FF2B5EF4-FFF2-40B4-BE49-F238E27FC236}">
                  <a16:creationId xmlns:a16="http://schemas.microsoft.com/office/drawing/2014/main" id="{994DFA47-E10D-496A-A11F-14D9ED5263B0}"/>
                </a:ext>
              </a:extLst>
            </p:cNvPr>
            <p:cNvSpPr txBox="1"/>
            <p:nvPr/>
          </p:nvSpPr>
          <p:spPr>
            <a:xfrm>
              <a:off x="4250398" y="2230420"/>
              <a:ext cx="1357738"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Incorrect prediction</a:t>
              </a:r>
            </a:p>
          </p:txBody>
        </p:sp>
        <p:cxnSp>
          <p:nvCxnSpPr>
            <p:cNvPr id="13" name="Connector: Elbow 12">
              <a:extLst>
                <a:ext uri="{FF2B5EF4-FFF2-40B4-BE49-F238E27FC236}">
                  <a16:creationId xmlns:a16="http://schemas.microsoft.com/office/drawing/2014/main" id="{59826BE2-A379-41A6-A6CA-FB5A398CEA48}"/>
                </a:ext>
              </a:extLst>
            </p:cNvPr>
            <p:cNvCxnSpPr>
              <a:cxnSpLocks/>
            </p:cNvCxnSpPr>
            <p:nvPr/>
          </p:nvCxnSpPr>
          <p:spPr>
            <a:xfrm rot="5400000" flipH="1" flipV="1">
              <a:off x="3650167" y="2702899"/>
              <a:ext cx="920192" cy="355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1A6A59C1-F42B-4354-AFD8-EAD9AB7DF50A}"/>
                </a:ext>
              </a:extLst>
            </p:cNvPr>
            <p:cNvSpPr/>
            <p:nvPr/>
          </p:nvSpPr>
          <p:spPr>
            <a:xfrm>
              <a:off x="3531328" y="2895202"/>
              <a:ext cx="1205959" cy="95801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t>Intent validation by user</a:t>
              </a:r>
            </a:p>
          </p:txBody>
        </p:sp>
        <p:sp>
          <p:nvSpPr>
            <p:cNvPr id="16" name="TextBox 1">
              <a:extLst>
                <a:ext uri="{FF2B5EF4-FFF2-40B4-BE49-F238E27FC236}">
                  <a16:creationId xmlns:a16="http://schemas.microsoft.com/office/drawing/2014/main" id="{05161256-3273-4DBF-ACE2-78536131772D}"/>
                </a:ext>
              </a:extLst>
            </p:cNvPr>
            <p:cNvSpPr txBox="1"/>
            <p:nvPr/>
          </p:nvSpPr>
          <p:spPr>
            <a:xfrm>
              <a:off x="4752858" y="3058525"/>
              <a:ext cx="1161508"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Correct</a:t>
              </a:r>
            </a:p>
            <a:p>
              <a:r>
                <a:rPr lang="en-US"/>
                <a:t>prediction</a:t>
              </a:r>
            </a:p>
          </p:txBody>
        </p:sp>
        <p:sp>
          <p:nvSpPr>
            <p:cNvPr id="17" name="Oval 16">
              <a:extLst>
                <a:ext uri="{FF2B5EF4-FFF2-40B4-BE49-F238E27FC236}">
                  <a16:creationId xmlns:a16="http://schemas.microsoft.com/office/drawing/2014/main" id="{88A1860C-7EBA-4A10-8DF4-3AEFA057CCE5}"/>
                </a:ext>
              </a:extLst>
            </p:cNvPr>
            <p:cNvSpPr/>
            <p:nvPr/>
          </p:nvSpPr>
          <p:spPr>
            <a:xfrm>
              <a:off x="10245899" y="2918477"/>
              <a:ext cx="1836293" cy="99660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t>Category specific workflow</a:t>
              </a:r>
            </a:p>
          </p:txBody>
        </p:sp>
        <p:sp>
          <p:nvSpPr>
            <p:cNvPr id="18" name="TextBox 1">
              <a:extLst>
                <a:ext uri="{FF2B5EF4-FFF2-40B4-BE49-F238E27FC236}">
                  <a16:creationId xmlns:a16="http://schemas.microsoft.com/office/drawing/2014/main" id="{E2602225-23A0-4AE6-AE38-2AFCECE1381B}"/>
                </a:ext>
              </a:extLst>
            </p:cNvPr>
            <p:cNvSpPr txBox="1"/>
            <p:nvPr/>
          </p:nvSpPr>
          <p:spPr>
            <a:xfrm>
              <a:off x="8174781" y="2996362"/>
              <a:ext cx="2169820" cy="12051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Workflow requires data inspection</a:t>
              </a:r>
            </a:p>
            <a:p>
              <a:r>
                <a:rPr lang="en-US"/>
                <a:t>( e.g., checking high bill)</a:t>
              </a:r>
            </a:p>
          </p:txBody>
        </p:sp>
        <p:sp>
          <p:nvSpPr>
            <p:cNvPr id="19" name="Rectangle 18">
              <a:extLst>
                <a:ext uri="{FF2B5EF4-FFF2-40B4-BE49-F238E27FC236}">
                  <a16:creationId xmlns:a16="http://schemas.microsoft.com/office/drawing/2014/main" id="{4459453A-D495-4030-98AD-2C789FAF056F}"/>
                </a:ext>
              </a:extLst>
            </p:cNvPr>
            <p:cNvSpPr/>
            <p:nvPr/>
          </p:nvSpPr>
          <p:spPr>
            <a:xfrm>
              <a:off x="6993848" y="4439347"/>
              <a:ext cx="1550505" cy="660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SQUAD model</a:t>
              </a:r>
            </a:p>
          </p:txBody>
        </p:sp>
        <p:sp>
          <p:nvSpPr>
            <p:cNvPr id="20" name="Oval 19">
              <a:extLst>
                <a:ext uri="{FF2B5EF4-FFF2-40B4-BE49-F238E27FC236}">
                  <a16:creationId xmlns:a16="http://schemas.microsoft.com/office/drawing/2014/main" id="{9EA18B09-7DF5-4E8B-9E53-3085614DF7DA}"/>
                </a:ext>
              </a:extLst>
            </p:cNvPr>
            <p:cNvSpPr/>
            <p:nvPr/>
          </p:nvSpPr>
          <p:spPr>
            <a:xfrm>
              <a:off x="10434744" y="4737674"/>
              <a:ext cx="1578274" cy="120032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t>Return answer from context</a:t>
              </a:r>
            </a:p>
          </p:txBody>
        </p:sp>
        <p:sp>
          <p:nvSpPr>
            <p:cNvPr id="22" name="Oval 21">
              <a:extLst>
                <a:ext uri="{FF2B5EF4-FFF2-40B4-BE49-F238E27FC236}">
                  <a16:creationId xmlns:a16="http://schemas.microsoft.com/office/drawing/2014/main" id="{63CE5796-1A21-44A6-8534-A32F3600C4AA}"/>
                </a:ext>
              </a:extLst>
            </p:cNvPr>
            <p:cNvSpPr/>
            <p:nvPr/>
          </p:nvSpPr>
          <p:spPr>
            <a:xfrm>
              <a:off x="10315070" y="1389812"/>
              <a:ext cx="1697947" cy="93109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t>Create ticket</a:t>
              </a:r>
            </a:p>
          </p:txBody>
        </p:sp>
        <p:sp>
          <p:nvSpPr>
            <p:cNvPr id="23" name="TextBox 1">
              <a:extLst>
                <a:ext uri="{FF2B5EF4-FFF2-40B4-BE49-F238E27FC236}">
                  <a16:creationId xmlns:a16="http://schemas.microsoft.com/office/drawing/2014/main" id="{47BB89AB-9CA1-478B-8280-8F3D3A34F98A}"/>
                </a:ext>
              </a:extLst>
            </p:cNvPr>
            <p:cNvSpPr txBox="1"/>
            <p:nvPr/>
          </p:nvSpPr>
          <p:spPr>
            <a:xfrm>
              <a:off x="7585781" y="1603357"/>
              <a:ext cx="2309991" cy="92333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Workflow raises Tickets</a:t>
              </a:r>
            </a:p>
            <a:p>
              <a:r>
                <a:rPr lang="en-US"/>
                <a:t>( e.g., starting service)</a:t>
              </a:r>
            </a:p>
          </p:txBody>
        </p:sp>
        <p:cxnSp>
          <p:nvCxnSpPr>
            <p:cNvPr id="24" name="Straight Arrow Connector 23">
              <a:extLst>
                <a:ext uri="{FF2B5EF4-FFF2-40B4-BE49-F238E27FC236}">
                  <a16:creationId xmlns:a16="http://schemas.microsoft.com/office/drawing/2014/main" id="{55FBF060-B634-4BE8-B6ED-D870CC0A6A68}"/>
                </a:ext>
              </a:extLst>
            </p:cNvPr>
            <p:cNvCxnSpPr>
              <a:cxnSpLocks/>
              <a:stCxn id="16" idx="3"/>
            </p:cNvCxnSpPr>
            <p:nvPr/>
          </p:nvCxnSpPr>
          <p:spPr>
            <a:xfrm flipV="1">
              <a:off x="5914366" y="1895514"/>
              <a:ext cx="4255413" cy="1486177"/>
            </a:xfrm>
            <a:prstGeom prst="bentConnector3">
              <a:avLst>
                <a:gd name="adj1" fmla="val 3365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2354A5D-7BAB-4F97-968D-C4B683564CF4}"/>
                </a:ext>
              </a:extLst>
            </p:cNvPr>
            <p:cNvCxnSpPr>
              <a:cxnSpLocks/>
            </p:cNvCxnSpPr>
            <p:nvPr/>
          </p:nvCxnSpPr>
          <p:spPr>
            <a:xfrm>
              <a:off x="7026782" y="3325171"/>
              <a:ext cx="31545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511E0C7-0FCF-49A2-8FBB-62B0A27F116C}"/>
                </a:ext>
              </a:extLst>
            </p:cNvPr>
            <p:cNvCxnSpPr>
              <a:cxnSpLocks/>
              <a:endCxn id="20" idx="2"/>
            </p:cNvCxnSpPr>
            <p:nvPr/>
          </p:nvCxnSpPr>
          <p:spPr>
            <a:xfrm>
              <a:off x="4729646" y="3391074"/>
              <a:ext cx="5705098" cy="194676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39FF0B9-1806-4B31-AAB3-9DD793AFB561}"/>
                </a:ext>
              </a:extLst>
            </p:cNvPr>
            <p:cNvCxnSpPr>
              <a:cxnSpLocks/>
              <a:stCxn id="33" idx="1"/>
            </p:cNvCxnSpPr>
            <p:nvPr/>
          </p:nvCxnSpPr>
          <p:spPr>
            <a:xfrm>
              <a:off x="6311069" y="3304009"/>
              <a:ext cx="149468" cy="39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CB482F9-4A8D-404E-B754-E96E3BC04378}"/>
                </a:ext>
              </a:extLst>
            </p:cNvPr>
            <p:cNvCxnSpPr>
              <a:cxnSpLocks/>
              <a:endCxn id="7" idx="1"/>
            </p:cNvCxnSpPr>
            <p:nvPr/>
          </p:nvCxnSpPr>
          <p:spPr>
            <a:xfrm>
              <a:off x="159026" y="3274437"/>
              <a:ext cx="12452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1">
              <a:extLst>
                <a:ext uri="{FF2B5EF4-FFF2-40B4-BE49-F238E27FC236}">
                  <a16:creationId xmlns:a16="http://schemas.microsoft.com/office/drawing/2014/main" id="{CD7F7CFC-C449-41BE-A15C-D7A2ABF99BCE}"/>
                </a:ext>
              </a:extLst>
            </p:cNvPr>
            <p:cNvSpPr txBox="1"/>
            <p:nvPr/>
          </p:nvSpPr>
          <p:spPr>
            <a:xfrm>
              <a:off x="4015406" y="4096241"/>
              <a:ext cx="1550505"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Model </a:t>
              </a:r>
            </a:p>
            <a:p>
              <a:r>
                <a:rPr lang="en-US"/>
                <a:t>improvement</a:t>
              </a:r>
            </a:p>
          </p:txBody>
        </p:sp>
        <p:sp>
          <p:nvSpPr>
            <p:cNvPr id="33" name="Rectangle 32">
              <a:extLst>
                <a:ext uri="{FF2B5EF4-FFF2-40B4-BE49-F238E27FC236}">
                  <a16:creationId xmlns:a16="http://schemas.microsoft.com/office/drawing/2014/main" id="{FAED6EDB-6511-C72F-83DA-386AC53F753E}"/>
                </a:ext>
              </a:extLst>
            </p:cNvPr>
            <p:cNvSpPr/>
            <p:nvPr/>
          </p:nvSpPr>
          <p:spPr>
            <a:xfrm>
              <a:off x="6311069" y="2899818"/>
              <a:ext cx="1714588" cy="808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SUBCATEGORY IDENTIFICATION</a:t>
              </a:r>
              <a:endParaRPr lang="en-US">
                <a:cs typeface="Calibri"/>
              </a:endParaRPr>
            </a:p>
          </p:txBody>
        </p:sp>
        <p:cxnSp>
          <p:nvCxnSpPr>
            <p:cNvPr id="46" name="Straight Arrow Connector 45">
              <a:extLst>
                <a:ext uri="{FF2B5EF4-FFF2-40B4-BE49-F238E27FC236}">
                  <a16:creationId xmlns:a16="http://schemas.microsoft.com/office/drawing/2014/main" id="{7FFE453E-E89E-E651-ABAB-E39FEFFD8F67}"/>
                </a:ext>
              </a:extLst>
            </p:cNvPr>
            <p:cNvCxnSpPr>
              <a:cxnSpLocks/>
            </p:cNvCxnSpPr>
            <p:nvPr/>
          </p:nvCxnSpPr>
          <p:spPr>
            <a:xfrm>
              <a:off x="3064126" y="3288839"/>
              <a:ext cx="4523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TextBox 1">
              <a:extLst>
                <a:ext uri="{FF2B5EF4-FFF2-40B4-BE49-F238E27FC236}">
                  <a16:creationId xmlns:a16="http://schemas.microsoft.com/office/drawing/2014/main" id="{A8D39A71-84D0-8504-C899-58BD9E806178}"/>
                </a:ext>
              </a:extLst>
            </p:cNvPr>
            <p:cNvSpPr txBox="1"/>
            <p:nvPr/>
          </p:nvSpPr>
          <p:spPr>
            <a:xfrm>
              <a:off x="8512545" y="5011450"/>
              <a:ext cx="1974575"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Workflow answers general questions </a:t>
              </a:r>
            </a:p>
            <a:p>
              <a:r>
                <a:rPr lang="en-US"/>
                <a:t>( e.g., what's my acc no)</a:t>
              </a:r>
            </a:p>
          </p:txBody>
        </p:sp>
      </p:grpSp>
      <p:sp>
        <p:nvSpPr>
          <p:cNvPr id="4" name="Title 1">
            <a:extLst>
              <a:ext uri="{FF2B5EF4-FFF2-40B4-BE49-F238E27FC236}">
                <a16:creationId xmlns:a16="http://schemas.microsoft.com/office/drawing/2014/main" id="{F1053570-4D75-C443-74F6-DE3CE2819348}"/>
              </a:ext>
            </a:extLst>
          </p:cNvPr>
          <p:cNvSpPr txBox="1">
            <a:spLocks/>
          </p:cNvSpPr>
          <p:nvPr/>
        </p:nvSpPr>
        <p:spPr>
          <a:xfrm>
            <a:off x="119613" y="95767"/>
            <a:ext cx="7453993" cy="663467"/>
          </a:xfrm>
          <a:prstGeom prst="rect">
            <a:avLst/>
          </a:prstGeom>
        </p:spPr>
        <p:txBody>
          <a:bodyPr/>
          <a:lstStyle>
            <a:lvl1pPr algn="l" defTabSz="1213938" rtl="0" eaLnBrk="1" latinLnBrk="0" hangingPunct="1">
              <a:spcBef>
                <a:spcPct val="0"/>
              </a:spcBef>
              <a:buNone/>
              <a:defRPr sz="3700" kern="1200">
                <a:solidFill>
                  <a:srgbClr val="595959"/>
                </a:solidFill>
                <a:latin typeface="+mj-lt"/>
                <a:ea typeface="+mj-ea"/>
                <a:cs typeface="+mj-cs"/>
              </a:defRPr>
            </a:lvl1pPr>
          </a:lstStyle>
          <a:p>
            <a:r>
              <a:rPr lang="en-US" b="1">
                <a:latin typeface="+mn-lt"/>
              </a:rPr>
              <a:t>4) SEW NLP CHATBOT WORKFLOW  :</a:t>
            </a:r>
          </a:p>
        </p:txBody>
      </p:sp>
      <p:sp>
        <p:nvSpPr>
          <p:cNvPr id="6" name="TextBox 5">
            <a:extLst>
              <a:ext uri="{FF2B5EF4-FFF2-40B4-BE49-F238E27FC236}">
                <a16:creationId xmlns:a16="http://schemas.microsoft.com/office/drawing/2014/main" id="{03FE1606-BF04-7828-F0DD-D024E425F026}"/>
              </a:ext>
            </a:extLst>
          </p:cNvPr>
          <p:cNvSpPr txBox="1"/>
          <p:nvPr/>
        </p:nvSpPr>
        <p:spPr>
          <a:xfrm>
            <a:off x="276225" y="6410325"/>
            <a:ext cx="8420100" cy="369332"/>
          </a:xfrm>
          <a:prstGeom prst="rect">
            <a:avLst/>
          </a:prstGeom>
          <a:noFill/>
        </p:spPr>
        <p:txBody>
          <a:bodyPr wrap="square" rtlCol="0">
            <a:spAutoFit/>
          </a:bodyPr>
          <a:lstStyle/>
          <a:p>
            <a:r>
              <a:rPr lang="en-US"/>
              <a:t>CHATBOT LINK : </a:t>
            </a:r>
            <a:r>
              <a:rPr lang="en-US">
                <a:hlinkClick r:id="rId2"/>
              </a:rPr>
              <a:t>http://datascience.smartcmobile.com/NLPChatBot/</a:t>
            </a:r>
            <a:endParaRPr lang="en-US"/>
          </a:p>
        </p:txBody>
      </p:sp>
    </p:spTree>
    <p:extLst>
      <p:ext uri="{BB962C8B-B14F-4D97-AF65-F5344CB8AC3E}">
        <p14:creationId xmlns:p14="http://schemas.microsoft.com/office/powerpoint/2010/main" val="21238658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573676A-60BC-412E-9CDE-5D520045C776}"/>
              </a:ext>
            </a:extLst>
          </p:cNvPr>
          <p:cNvSpPr>
            <a:spLocks noGrp="1"/>
          </p:cNvSpPr>
          <p:nvPr/>
        </p:nvSpPr>
        <p:spPr>
          <a:xfrm>
            <a:off x="479794" y="166722"/>
            <a:ext cx="11062709" cy="6026219"/>
          </a:xfrm>
          <a:prstGeom prst="rect">
            <a:avLst/>
          </a:prstGeom>
        </p:spPr>
        <p:txBody>
          <a:bodyPr lIns="91440" tIns="45720" rIns="91440" bIns="45720" anchor="t"/>
          <a:lstStyle>
            <a:lvl1pPr algn="l" defTabSz="1213938" rtl="0" eaLnBrk="1" latinLnBrk="0" hangingPunct="1">
              <a:spcBef>
                <a:spcPct val="0"/>
              </a:spcBef>
              <a:buNone/>
              <a:defRPr sz="3700" kern="1200">
                <a:solidFill>
                  <a:srgbClr val="595959"/>
                </a:solidFill>
                <a:latin typeface="+mj-lt"/>
                <a:ea typeface="+mj-ea"/>
                <a:cs typeface="+mj-cs"/>
              </a:defRPr>
            </a:lvl1pPr>
          </a:lstStyle>
          <a:p>
            <a:pPr algn="just"/>
            <a:r>
              <a:rPr lang="en-US">
                <a:ea typeface="+mj-lt"/>
                <a:cs typeface="+mj-lt"/>
              </a:rPr>
              <a:t>SQUAD -</a:t>
            </a:r>
            <a:r>
              <a:rPr lang="en-US">
                <a:latin typeface="Calibri"/>
                <a:ea typeface="+mj-lt"/>
                <a:cs typeface="+mj-lt"/>
              </a:rPr>
              <a:t>  </a:t>
            </a:r>
            <a:r>
              <a:rPr lang="en-US">
                <a:latin typeface="Century Gothic"/>
                <a:ea typeface="+mj-lt"/>
                <a:cs typeface="+mj-lt"/>
              </a:rPr>
              <a:t>Question Answering </a:t>
            </a:r>
            <a:br>
              <a:rPr lang="en-US" sz="2400" b="1">
                <a:ea typeface="+mj-lt"/>
                <a:cs typeface="+mj-lt"/>
              </a:rPr>
            </a:br>
            <a:br>
              <a:rPr lang="en-US" sz="2400" b="1">
                <a:ea typeface="+mj-lt"/>
                <a:cs typeface="+mj-lt"/>
              </a:rPr>
            </a:br>
            <a:r>
              <a:rPr lang="en-US" sz="2400">
                <a:ea typeface="+mj-lt"/>
                <a:cs typeface="+mj-lt"/>
              </a:rPr>
              <a:t>1.</a:t>
            </a:r>
            <a:r>
              <a:rPr lang="en-US" sz="2400" b="1">
                <a:ea typeface="+mj-lt"/>
                <a:cs typeface="+mj-lt"/>
              </a:rPr>
              <a:t> Stanford Question Answering Dataset (</a:t>
            </a:r>
            <a:r>
              <a:rPr lang="en-US" sz="2400" b="1" err="1">
                <a:ea typeface="+mj-lt"/>
                <a:cs typeface="+mj-lt"/>
              </a:rPr>
              <a:t>SQuAD</a:t>
            </a:r>
            <a:r>
              <a:rPr lang="en-US" sz="2400" b="1">
                <a:ea typeface="+mj-lt"/>
                <a:cs typeface="+mj-lt"/>
              </a:rPr>
              <a:t>)</a:t>
            </a:r>
            <a:r>
              <a:rPr lang="en-US" sz="2400">
                <a:ea typeface="+mj-lt"/>
                <a:cs typeface="+mj-lt"/>
              </a:rPr>
              <a:t> is a reading comprehension dataset,          consisting of questions on a set of Wikipedia articles, where the answer to every                question is a segment of text, or </a:t>
            </a:r>
            <a:r>
              <a:rPr lang="en-US" sz="2400" i="1">
                <a:ea typeface="+mj-lt"/>
                <a:cs typeface="+mj-lt"/>
              </a:rPr>
              <a:t>span</a:t>
            </a:r>
            <a:r>
              <a:rPr lang="en-US" sz="2400">
                <a:ea typeface="+mj-lt"/>
                <a:cs typeface="+mj-lt"/>
              </a:rPr>
              <a:t>, from the corresponding reading passage, or            the question might be unanswerable.</a:t>
            </a:r>
            <a:br>
              <a:rPr lang="en-US" sz="2400">
                <a:ea typeface="+mj-lt"/>
                <a:cs typeface="+mj-lt"/>
              </a:rPr>
            </a:br>
            <a:br>
              <a:rPr lang="en-US" sz="2400">
                <a:ea typeface="+mj-lt"/>
                <a:cs typeface="+mj-lt"/>
              </a:rPr>
            </a:br>
            <a:r>
              <a:rPr lang="en-US" sz="2400">
                <a:ea typeface="+mj-lt"/>
                <a:cs typeface="+mj-lt"/>
              </a:rPr>
              <a:t>2. It combines 100,000 questions with over 50,000 unanswerable questions written              adversarial by crowd workers to look similar to answerable ones. To do well on                    Squad, systems must not only answer questions, when possible, but also determine          when no answer is supported by the paragraph and abstain from answering.</a:t>
            </a:r>
            <a:br>
              <a:rPr lang="en-US" sz="2400">
                <a:ea typeface="+mj-lt"/>
                <a:cs typeface="+mj-lt"/>
              </a:rPr>
            </a:br>
            <a:br>
              <a:rPr lang="en-US" sz="2400">
                <a:ea typeface="+mj-lt"/>
                <a:cs typeface="+mj-lt"/>
              </a:rPr>
            </a:br>
            <a:r>
              <a:rPr lang="en-US" sz="2400">
                <a:ea typeface="+mj-lt"/>
                <a:cs typeface="+mj-lt"/>
              </a:rPr>
              <a:t>3. On this dataset, pre-trained models are created which can be used on personal                  context and question pairs. We use these models to generate answers for the                    queries that the user may have by providing different utility-based paragraphs.</a:t>
            </a:r>
            <a:endParaRPr lang="en-US">
              <a:cs typeface="Calibri"/>
            </a:endParaRPr>
          </a:p>
        </p:txBody>
      </p:sp>
    </p:spTree>
    <p:extLst>
      <p:ext uri="{BB962C8B-B14F-4D97-AF65-F5344CB8AC3E}">
        <p14:creationId xmlns:p14="http://schemas.microsoft.com/office/powerpoint/2010/main" val="995229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AD2A8-1992-41D9-8DEE-CA4E5B842B1A}"/>
              </a:ext>
            </a:extLst>
          </p:cNvPr>
          <p:cNvSpPr>
            <a:spLocks noGrp="1"/>
          </p:cNvSpPr>
          <p:nvPr>
            <p:ph type="title"/>
          </p:nvPr>
        </p:nvSpPr>
        <p:spPr>
          <a:xfrm>
            <a:off x="131417" y="690"/>
            <a:ext cx="10515600" cy="1325563"/>
          </a:xfrm>
        </p:spPr>
        <p:txBody>
          <a:bodyPr>
            <a:normAutofit/>
          </a:bodyPr>
          <a:lstStyle/>
          <a:p>
            <a:r>
              <a:rPr lang="en-US" sz="3600" b="1">
                <a:cs typeface="Calibri Light"/>
              </a:rPr>
              <a:t>Feature Extraction :</a:t>
            </a:r>
            <a:br>
              <a:rPr lang="en-US" sz="3600" b="1">
                <a:cs typeface="Calibri Light"/>
              </a:rPr>
            </a:br>
            <a:endParaRPr lang="en-US" sz="3600" b="1">
              <a:cs typeface="Calibri Light"/>
            </a:endParaRPr>
          </a:p>
        </p:txBody>
      </p:sp>
      <p:sp>
        <p:nvSpPr>
          <p:cNvPr id="3" name="Content Placeholder 2">
            <a:extLst>
              <a:ext uri="{FF2B5EF4-FFF2-40B4-BE49-F238E27FC236}">
                <a16:creationId xmlns:a16="http://schemas.microsoft.com/office/drawing/2014/main" id="{4F2DB044-F1B9-49BE-B413-62C394571137}"/>
              </a:ext>
            </a:extLst>
          </p:cNvPr>
          <p:cNvSpPr>
            <a:spLocks noGrp="1"/>
          </p:cNvSpPr>
          <p:nvPr>
            <p:ph idx="1"/>
          </p:nvPr>
        </p:nvSpPr>
        <p:spPr>
          <a:xfrm>
            <a:off x="258709" y="3639662"/>
            <a:ext cx="10379589" cy="3221997"/>
          </a:xfrm>
        </p:spPr>
        <p:txBody>
          <a:bodyPr vert="horz" lIns="91440" tIns="45720" rIns="91440" bIns="45720" rtlCol="0" anchor="t">
            <a:normAutofit/>
          </a:bodyPr>
          <a:lstStyle/>
          <a:p>
            <a:pPr marL="0" indent="0">
              <a:buNone/>
            </a:pPr>
            <a:r>
              <a:rPr lang="en-US" sz="2400" dirty="0">
                <a:cs typeface="Calibri"/>
              </a:rPr>
              <a:t>In NLP, we do feature extraction mainly in two ways</a:t>
            </a:r>
            <a:endParaRPr lang="en-US" dirty="0">
              <a:cs typeface="Calibri"/>
            </a:endParaRPr>
          </a:p>
          <a:p>
            <a:pPr marL="0" indent="0">
              <a:buNone/>
            </a:pPr>
            <a:r>
              <a:rPr lang="en-US" sz="2400" b="1" dirty="0">
                <a:cs typeface="Calibri"/>
              </a:rPr>
              <a:t>1) Text Encoding</a:t>
            </a:r>
          </a:p>
          <a:p>
            <a:pPr marL="0" indent="0">
              <a:buNone/>
            </a:pPr>
            <a:r>
              <a:rPr lang="en-US" sz="2400" dirty="0">
                <a:cs typeface="Calibri"/>
              </a:rPr>
              <a:t>         A) Count Vectorizer or Bag of words (BOW)</a:t>
            </a:r>
          </a:p>
          <a:p>
            <a:pPr marL="0" indent="0">
              <a:buNone/>
            </a:pPr>
            <a:r>
              <a:rPr lang="en-US" sz="2400" dirty="0">
                <a:cs typeface="Calibri"/>
              </a:rPr>
              <a:t>         B) TF-IDF Vectorizer</a:t>
            </a:r>
          </a:p>
          <a:p>
            <a:pPr marL="0" indent="0">
              <a:buNone/>
            </a:pPr>
            <a:r>
              <a:rPr lang="en-US" sz="2400" b="1" dirty="0">
                <a:cs typeface="Calibri"/>
              </a:rPr>
              <a:t>2) Word Embeddings </a:t>
            </a:r>
          </a:p>
          <a:p>
            <a:pPr marL="0" indent="0">
              <a:buNone/>
            </a:pPr>
            <a:r>
              <a:rPr lang="en-US" sz="2400" dirty="0">
                <a:cs typeface="Calibri"/>
              </a:rPr>
              <a:t>         A) Word2vec</a:t>
            </a:r>
            <a:endParaRPr lang="en-US" sz="2400" dirty="0"/>
          </a:p>
          <a:p>
            <a:pPr marL="0" indent="0">
              <a:buNone/>
            </a:pPr>
            <a:endParaRPr lang="en-US" dirty="0"/>
          </a:p>
        </p:txBody>
      </p:sp>
      <p:sp>
        <p:nvSpPr>
          <p:cNvPr id="4" name="TextBox 3">
            <a:extLst>
              <a:ext uri="{FF2B5EF4-FFF2-40B4-BE49-F238E27FC236}">
                <a16:creationId xmlns:a16="http://schemas.microsoft.com/office/drawing/2014/main" id="{44C6B201-B9CF-C01C-5B27-D1503D8CA5ED}"/>
              </a:ext>
            </a:extLst>
          </p:cNvPr>
          <p:cNvSpPr txBox="1"/>
          <p:nvPr/>
        </p:nvSpPr>
        <p:spPr>
          <a:xfrm>
            <a:off x="132521" y="795130"/>
            <a:ext cx="12064998"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mn-lt"/>
                <a:cs typeface="+mn-lt"/>
              </a:rPr>
              <a:t>Feature extraction means </a:t>
            </a:r>
            <a:r>
              <a:rPr lang="en-US" sz="2400">
                <a:solidFill>
                  <a:srgbClr val="374151"/>
                </a:solidFill>
                <a:ea typeface="+mn-lt"/>
                <a:cs typeface="+mn-lt"/>
              </a:rPr>
              <a:t>process of selecting and transforming raw data into a set of features that are more suitable for analysis or modeling. </a:t>
            </a:r>
            <a:endParaRPr lang="en-US" sz="2400">
              <a:cs typeface="Calibri"/>
            </a:endParaRPr>
          </a:p>
          <a:p>
            <a:r>
              <a:rPr lang="en-US" sz="2400" b="1">
                <a:ea typeface="+mn-lt"/>
                <a:cs typeface="+mn-lt"/>
              </a:rPr>
              <a:t>Numerical Input:</a:t>
            </a:r>
            <a:r>
              <a:rPr lang="en-US" sz="2400">
                <a:ea typeface="+mn-lt"/>
                <a:cs typeface="+mn-lt"/>
              </a:rPr>
              <a:t> Machine learning models require numerical data, while text is inherently non-numeric. Feature extraction converts text into structured data that algorithms can process.</a:t>
            </a:r>
            <a:endParaRPr lang="en-US" sz="2400">
              <a:cs typeface="Calibri"/>
            </a:endParaRPr>
          </a:p>
          <a:p>
            <a:r>
              <a:rPr lang="en-US" sz="2400" b="1">
                <a:ea typeface="+mn-lt"/>
                <a:cs typeface="+mn-lt"/>
              </a:rPr>
              <a:t>Pattern Recognition:</a:t>
            </a:r>
            <a:r>
              <a:rPr lang="en-US" sz="2400">
                <a:ea typeface="+mn-lt"/>
                <a:cs typeface="+mn-lt"/>
              </a:rPr>
              <a:t> Extracted features capture linguistic patterns and semantics, enabling models to understand relationships between words and make meaningful predictions or classifications.</a:t>
            </a:r>
            <a:endParaRPr lang="en-US">
              <a:cs typeface="Calibri"/>
            </a:endParaRPr>
          </a:p>
        </p:txBody>
      </p:sp>
    </p:spTree>
    <p:extLst>
      <p:ext uri="{BB962C8B-B14F-4D97-AF65-F5344CB8AC3E}">
        <p14:creationId xmlns:p14="http://schemas.microsoft.com/office/powerpoint/2010/main" val="41200157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A6801-87DE-421E-B2B5-31F5F0263752}"/>
              </a:ext>
            </a:extLst>
          </p:cNvPr>
          <p:cNvSpPr>
            <a:spLocks noGrp="1"/>
          </p:cNvSpPr>
          <p:nvPr>
            <p:ph type="title"/>
          </p:nvPr>
        </p:nvSpPr>
        <p:spPr/>
        <p:txBody>
          <a:bodyPr>
            <a:normAutofit fontScale="90000"/>
          </a:bodyPr>
          <a:lstStyle/>
          <a:p>
            <a:r>
              <a:rPr lang="en-US">
                <a:cs typeface="Calibri Light"/>
              </a:rPr>
              <a:t>SQUAD</a:t>
            </a:r>
            <a:br>
              <a:rPr lang="en-US">
                <a:cs typeface="Calibri Light"/>
              </a:rPr>
            </a:br>
            <a:br>
              <a:rPr lang="en-US">
                <a:cs typeface="Calibri Light"/>
              </a:rPr>
            </a:br>
            <a:r>
              <a:rPr lang="en-US" sz="2400">
                <a:solidFill>
                  <a:srgbClr val="292929"/>
                </a:solidFill>
                <a:latin typeface="Times New Roman"/>
                <a:cs typeface="Times New Roman"/>
              </a:rPr>
              <a:t>A model trained on SQUAD data can read a passage of text and then answer questions about it.</a:t>
            </a:r>
            <a:endParaRPr lang="en-US" sz="2400">
              <a:ea typeface="+mj-lt"/>
              <a:cs typeface="+mj-lt"/>
            </a:endParaRPr>
          </a:p>
        </p:txBody>
      </p:sp>
      <p:pic>
        <p:nvPicPr>
          <p:cNvPr id="4" name="Picture 4" descr="Text&#10;&#10;Description automatically generated">
            <a:extLst>
              <a:ext uri="{FF2B5EF4-FFF2-40B4-BE49-F238E27FC236}">
                <a16:creationId xmlns:a16="http://schemas.microsoft.com/office/drawing/2014/main" id="{6313A201-5B2A-4070-A5F2-2958F2349C22}"/>
              </a:ext>
            </a:extLst>
          </p:cNvPr>
          <p:cNvPicPr>
            <a:picLocks noGrp="1" noChangeAspect="1"/>
          </p:cNvPicPr>
          <p:nvPr>
            <p:ph idx="1"/>
          </p:nvPr>
        </p:nvPicPr>
        <p:blipFill>
          <a:blip r:embed="rId2"/>
          <a:stretch>
            <a:fillRect/>
          </a:stretch>
        </p:blipFill>
        <p:spPr>
          <a:xfrm>
            <a:off x="833437" y="2324715"/>
            <a:ext cx="10525124" cy="3856366"/>
          </a:xfrm>
        </p:spPr>
      </p:pic>
    </p:spTree>
    <p:extLst>
      <p:ext uri="{BB962C8B-B14F-4D97-AF65-F5344CB8AC3E}">
        <p14:creationId xmlns:p14="http://schemas.microsoft.com/office/powerpoint/2010/main" val="1449678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4;p9">
            <a:extLst>
              <a:ext uri="{FF2B5EF4-FFF2-40B4-BE49-F238E27FC236}">
                <a16:creationId xmlns:a16="http://schemas.microsoft.com/office/drawing/2014/main" id="{0703C892-0AA5-451B-9605-1AFC66926260}"/>
              </a:ext>
            </a:extLst>
          </p:cNvPr>
          <p:cNvSpPr txBox="1">
            <a:spLocks noGrp="1"/>
          </p:cNvSpPr>
          <p:nvPr/>
        </p:nvSpPr>
        <p:spPr>
          <a:xfrm>
            <a:off x="415600" y="593367"/>
            <a:ext cx="11360800" cy="763600"/>
          </a:xfrm>
          <a:prstGeom prst="rect">
            <a:avLst/>
          </a:prstGeom>
          <a:noFill/>
          <a:ln>
            <a:noFill/>
          </a:ln>
        </p:spPr>
        <p:txBody>
          <a:bodyPr spcFirstLastPara="1" vert="horz" wrap="square" lIns="121900" tIns="121900" rIns="121900" bIns="121900" rtlCol="0" anchor="ctr" anchorCtr="0">
            <a:noAutofit/>
          </a:bodyPr>
          <a:lstStyle>
            <a:lvl1pPr lvl="0" algn="l" defTabSz="914400" rtl="0" eaLnBrk="1" latinLnBrk="0" hangingPunct="1">
              <a:lnSpc>
                <a:spcPct val="90000"/>
              </a:lnSpc>
              <a:spcBef>
                <a:spcPts val="0"/>
              </a:spcBef>
              <a:spcAft>
                <a:spcPts val="0"/>
              </a:spcAft>
              <a:buSzPts val="1400"/>
              <a:buChar char="●"/>
              <a:defRPr sz="4400" kern="1200">
                <a:solidFill>
                  <a:schemeClr val="tx1"/>
                </a:solidFill>
                <a:latin typeface="+mj-lt"/>
                <a:ea typeface="+mj-ea"/>
                <a:cs typeface="+mj-cs"/>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pPr>
              <a:buNone/>
            </a:pPr>
            <a:r>
              <a:rPr lang="en" sz="3200" b="1">
                <a:solidFill>
                  <a:srgbClr val="737881"/>
                </a:solidFill>
              </a:rPr>
              <a:t>Introduction – High Bill Analysis</a:t>
            </a:r>
            <a:endParaRPr sz="3200" b="1">
              <a:solidFill>
                <a:srgbClr val="737881"/>
              </a:solidFill>
            </a:endParaRPr>
          </a:p>
        </p:txBody>
      </p:sp>
      <p:sp>
        <p:nvSpPr>
          <p:cNvPr id="5" name="Google Shape;45;p9">
            <a:extLst>
              <a:ext uri="{FF2B5EF4-FFF2-40B4-BE49-F238E27FC236}">
                <a16:creationId xmlns:a16="http://schemas.microsoft.com/office/drawing/2014/main" id="{A1AF5FDC-8CB8-4365-8F17-41D4D56B9891}"/>
              </a:ext>
            </a:extLst>
          </p:cNvPr>
          <p:cNvSpPr txBox="1">
            <a:spLocks noGrp="1"/>
          </p:cNvSpPr>
          <p:nvPr/>
        </p:nvSpPr>
        <p:spPr>
          <a:xfrm>
            <a:off x="415600" y="1647748"/>
            <a:ext cx="11360800" cy="2240573"/>
          </a:xfrm>
          <a:prstGeom prst="rect">
            <a:avLst/>
          </a:prstGeom>
          <a:noFill/>
          <a:ln>
            <a:noFill/>
          </a:ln>
        </p:spPr>
        <p:txBody>
          <a:bodyPr spcFirstLastPara="1" vert="horz" wrap="square" lIns="121900" tIns="121900" rIns="121900" bIns="121900" rtlCol="0" anchor="ctr" anchorCtr="0">
            <a:spAutoFit/>
          </a:bodyPr>
          <a:lstStyle>
            <a:lvl1pPr marL="609585" lvl="0" indent="-423323" algn="l" defTabSz="914400" rtl="0" eaLnBrk="1" latinLnBrk="0" hangingPunct="1">
              <a:lnSpc>
                <a:spcPct val="90000"/>
              </a:lnSpc>
              <a:spcBef>
                <a:spcPts val="0"/>
              </a:spcBef>
              <a:spcAft>
                <a:spcPts val="0"/>
              </a:spcAft>
              <a:buSzPts val="14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 sz="2400">
                <a:latin typeface="Times New Roman"/>
                <a:ea typeface="Times New Roman"/>
                <a:cs typeface="Times New Roman"/>
                <a:sym typeface="Times New Roman"/>
              </a:rPr>
              <a:t>In high bill analysis we are trying to validate complaints which are labelled as “ High-bill ” by our classification model based on  usage data</a:t>
            </a:r>
            <a:endParaRPr sz="2400">
              <a:latin typeface="Times New Roman"/>
              <a:ea typeface="Times New Roman"/>
              <a:cs typeface="Times New Roman"/>
              <a:sym typeface="Times New Roman"/>
            </a:endParaRPr>
          </a:p>
          <a:p>
            <a:pPr marL="0" indent="0">
              <a:buNone/>
            </a:pPr>
            <a:endParaRPr sz="2400">
              <a:latin typeface="Times New Roman"/>
              <a:ea typeface="Times New Roman"/>
              <a:cs typeface="Times New Roman"/>
              <a:sym typeface="Times New Roman"/>
            </a:endParaRPr>
          </a:p>
          <a:p>
            <a:pPr marL="0" indent="0">
              <a:buNone/>
            </a:pPr>
            <a:r>
              <a:rPr lang="en" sz="2400">
                <a:latin typeface="Times New Roman"/>
                <a:ea typeface="Times New Roman"/>
                <a:cs typeface="Times New Roman"/>
                <a:sym typeface="Times New Roman"/>
              </a:rPr>
              <a:t>To validate the complaints, we have to simultaneously match the period of complaint with the usage data of that account. By looking at their Value readings and calculating their usage score by looking at their historical pattern, we can define those complaints as valid.</a:t>
            </a:r>
            <a:endParaRPr sz="2400">
              <a:latin typeface="Times New Roman"/>
              <a:ea typeface="Times New Roman"/>
              <a:cs typeface="Times New Roman"/>
              <a:sym typeface="Times New Roman"/>
            </a:endParaRPr>
          </a:p>
        </p:txBody>
      </p:sp>
      <p:sp>
        <p:nvSpPr>
          <p:cNvPr id="2" name="Google Shape;51;p10">
            <a:extLst>
              <a:ext uri="{FF2B5EF4-FFF2-40B4-BE49-F238E27FC236}">
                <a16:creationId xmlns:a16="http://schemas.microsoft.com/office/drawing/2014/main" id="{CB709F03-637F-41F5-A1C6-899BDA75DDB2}"/>
              </a:ext>
            </a:extLst>
          </p:cNvPr>
          <p:cNvSpPr txBox="1">
            <a:spLocks noGrp="1"/>
          </p:cNvSpPr>
          <p:nvPr/>
        </p:nvSpPr>
        <p:spPr>
          <a:xfrm>
            <a:off x="415600" y="4426404"/>
            <a:ext cx="11360800" cy="1575776"/>
          </a:xfrm>
          <a:prstGeom prst="rect">
            <a:avLst/>
          </a:prstGeom>
          <a:noFill/>
          <a:ln>
            <a:noFill/>
          </a:ln>
        </p:spPr>
        <p:txBody>
          <a:bodyPr spcFirstLastPara="1" vert="horz" wrap="square" lIns="121900" tIns="121900" rIns="121900" bIns="121900" rtlCol="0" anchor="ctr" anchorCtr="0">
            <a:spAutoFit/>
          </a:bodyPr>
          <a:lstStyle>
            <a:lvl1pPr marL="609585" lvl="0" indent="-423323" algn="l" defTabSz="914400" rtl="0" eaLnBrk="1" latinLnBrk="0" hangingPunct="1">
              <a:lnSpc>
                <a:spcPct val="90000"/>
              </a:lnSpc>
              <a:spcBef>
                <a:spcPts val="0"/>
              </a:spcBef>
              <a:spcAft>
                <a:spcPts val="0"/>
              </a:spcAft>
              <a:buSzPts val="14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 sz="2400"/>
              <a:t>For validating high bill complaints currently we are using </a:t>
            </a:r>
            <a:endParaRPr sz="2400"/>
          </a:p>
          <a:p>
            <a:pPr marL="0" indent="0">
              <a:buNone/>
            </a:pPr>
            <a:endParaRPr sz="2400"/>
          </a:p>
          <a:p>
            <a:pPr marL="608965" indent="-456565">
              <a:buSzPts val="1800"/>
              <a:buAutoNum type="arabicPeriod"/>
            </a:pPr>
            <a:r>
              <a:rPr lang="en" sz="2400"/>
              <a:t>Usage data of 100 accounts for a period of 7 years.</a:t>
            </a:r>
            <a:endParaRPr sz="2400">
              <a:cs typeface="Calibri" panose="020F0502020204030204"/>
            </a:endParaRPr>
          </a:p>
          <a:p>
            <a:pPr marL="608965" indent="-456565">
              <a:buSzPts val="1800"/>
              <a:buAutoNum type="arabicPeriod"/>
            </a:pPr>
            <a:r>
              <a:rPr lang="en" sz="2400"/>
              <a:t>Complaints data of these accounts </a:t>
            </a:r>
            <a:r>
              <a:rPr lang="en" sz="2400">
                <a:solidFill>
                  <a:schemeClr val="dk1"/>
                </a:solidFill>
              </a:rPr>
              <a:t>for a period of </a:t>
            </a:r>
            <a:r>
              <a:rPr lang="en" sz="2400"/>
              <a:t>4 years.</a:t>
            </a:r>
            <a:endParaRPr sz="2400">
              <a:cs typeface="Calibri" panose="020F0502020204030204"/>
            </a:endParaRPr>
          </a:p>
        </p:txBody>
      </p:sp>
    </p:spTree>
    <p:extLst>
      <p:ext uri="{BB962C8B-B14F-4D97-AF65-F5344CB8AC3E}">
        <p14:creationId xmlns:p14="http://schemas.microsoft.com/office/powerpoint/2010/main" val="26257773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6;p11">
            <a:extLst>
              <a:ext uri="{FF2B5EF4-FFF2-40B4-BE49-F238E27FC236}">
                <a16:creationId xmlns:a16="http://schemas.microsoft.com/office/drawing/2014/main" id="{0A5BB7BB-9E92-4C32-8AAB-447C27F81610}"/>
              </a:ext>
            </a:extLst>
          </p:cNvPr>
          <p:cNvSpPr txBox="1">
            <a:spLocks noGrp="1"/>
          </p:cNvSpPr>
          <p:nvPr/>
        </p:nvSpPr>
        <p:spPr>
          <a:xfrm>
            <a:off x="354700" y="593367"/>
            <a:ext cx="11360800" cy="763600"/>
          </a:xfrm>
          <a:prstGeom prst="rect">
            <a:avLst/>
          </a:prstGeom>
          <a:noFill/>
          <a:ln>
            <a:noFill/>
          </a:ln>
        </p:spPr>
        <p:txBody>
          <a:bodyPr spcFirstLastPara="1" vert="horz" wrap="square" lIns="121900" tIns="121900" rIns="121900" bIns="121900" rtlCol="0" anchor="ctr" anchorCtr="0">
            <a:noAutofit/>
          </a:bodyPr>
          <a:lstStyle>
            <a:lvl1pPr lvl="0" algn="l" defTabSz="914400" rtl="0" eaLnBrk="1" latinLnBrk="0" hangingPunct="1">
              <a:lnSpc>
                <a:spcPct val="90000"/>
              </a:lnSpc>
              <a:spcBef>
                <a:spcPts val="0"/>
              </a:spcBef>
              <a:spcAft>
                <a:spcPts val="0"/>
              </a:spcAft>
              <a:buSzPts val="1400"/>
              <a:buChar char="●"/>
              <a:defRPr sz="4400" kern="1200">
                <a:solidFill>
                  <a:schemeClr val="tx1"/>
                </a:solidFill>
                <a:latin typeface="+mj-lt"/>
                <a:ea typeface="+mj-ea"/>
                <a:cs typeface="+mj-cs"/>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pPr>
              <a:buNone/>
            </a:pPr>
            <a:r>
              <a:rPr lang="en" sz="3200" b="1">
                <a:solidFill>
                  <a:srgbClr val="737881"/>
                </a:solidFill>
              </a:rPr>
              <a:t>Methods used</a:t>
            </a:r>
            <a:endParaRPr sz="3200" b="1">
              <a:solidFill>
                <a:srgbClr val="737881"/>
              </a:solidFill>
            </a:endParaRPr>
          </a:p>
        </p:txBody>
      </p:sp>
      <p:sp>
        <p:nvSpPr>
          <p:cNvPr id="6" name="Google Shape;57;p11">
            <a:extLst>
              <a:ext uri="{FF2B5EF4-FFF2-40B4-BE49-F238E27FC236}">
                <a16:creationId xmlns:a16="http://schemas.microsoft.com/office/drawing/2014/main" id="{389D8A0A-3ADD-44BF-96BF-5DE52C608000}"/>
              </a:ext>
            </a:extLst>
          </p:cNvPr>
          <p:cNvSpPr txBox="1">
            <a:spLocks noGrp="1"/>
          </p:cNvSpPr>
          <p:nvPr/>
        </p:nvSpPr>
        <p:spPr>
          <a:xfrm>
            <a:off x="293700" y="1436818"/>
            <a:ext cx="11482800" cy="3625568"/>
          </a:xfrm>
          <a:prstGeom prst="rect">
            <a:avLst/>
          </a:prstGeom>
          <a:noFill/>
          <a:ln>
            <a:noFill/>
          </a:ln>
        </p:spPr>
        <p:txBody>
          <a:bodyPr spcFirstLastPara="1" vert="horz" wrap="square" lIns="121900" tIns="121900" rIns="121900" bIns="121900" rtlCol="0" anchor="ctr" anchorCtr="0">
            <a:spAutoFit/>
          </a:bodyPr>
          <a:lstStyle>
            <a:lvl1pPr marL="609585" lvl="0" indent="-423323" algn="l" defTabSz="914400" rtl="0" eaLnBrk="1" latinLnBrk="0" hangingPunct="1">
              <a:lnSpc>
                <a:spcPct val="90000"/>
              </a:lnSpc>
              <a:spcBef>
                <a:spcPts val="0"/>
              </a:spcBef>
              <a:spcAft>
                <a:spcPts val="0"/>
              </a:spcAft>
              <a:buSzPts val="14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 sz="2400">
                <a:latin typeface="Times New Roman"/>
                <a:ea typeface="Times New Roman"/>
                <a:cs typeface="Times New Roman"/>
                <a:sym typeface="Times New Roman"/>
              </a:rPr>
              <a:t>Currently we are trying to validate complaints using </a:t>
            </a:r>
            <a:r>
              <a:rPr lang="en" sz="2400" b="1">
                <a:latin typeface="Times New Roman"/>
                <a:ea typeface="Times New Roman"/>
                <a:cs typeface="Times New Roman"/>
                <a:sym typeface="Times New Roman"/>
              </a:rPr>
              <a:t>Z-score method</a:t>
            </a:r>
            <a:r>
              <a:rPr lang="en" sz="2400">
                <a:latin typeface="Times New Roman"/>
                <a:ea typeface="Times New Roman"/>
                <a:cs typeface="Times New Roman"/>
                <a:sym typeface="Times New Roman"/>
              </a:rPr>
              <a:t> in two ways:</a:t>
            </a:r>
            <a:endParaRPr lang="en-US" sz="2400">
              <a:latin typeface="Times New Roman"/>
              <a:ea typeface="Times New Roman"/>
              <a:cs typeface="Times New Roman"/>
            </a:endParaRPr>
          </a:p>
          <a:p>
            <a:pPr marL="0" indent="0">
              <a:buNone/>
            </a:pPr>
            <a:endParaRPr lang="en" sz="2400">
              <a:latin typeface="Times New Roman"/>
              <a:ea typeface="Times New Roman"/>
              <a:cs typeface="Times New Roman"/>
            </a:endParaRPr>
          </a:p>
          <a:p>
            <a:pPr marL="0" indent="0">
              <a:buNone/>
            </a:pPr>
            <a:endParaRPr lang="en" sz="2400" b="1">
              <a:latin typeface="Times New Roman"/>
              <a:ea typeface="Times New Roman"/>
              <a:cs typeface="Times New Roman"/>
            </a:endParaRPr>
          </a:p>
          <a:p>
            <a:pPr marL="608965" indent="-456565">
              <a:buSzPts val="1800"/>
              <a:buFont typeface="Times New Roman"/>
              <a:buAutoNum type="arabicPeriod"/>
            </a:pPr>
            <a:r>
              <a:rPr lang="en" sz="2400" b="1">
                <a:latin typeface="Times New Roman"/>
                <a:ea typeface="Times New Roman"/>
                <a:cs typeface="Times New Roman"/>
                <a:sym typeface="Times New Roman"/>
              </a:rPr>
              <a:t>Historical Usage Pattern:</a:t>
            </a:r>
            <a:endParaRPr lang="en-US" sz="2400" b="1">
              <a:latin typeface="Times New Roman"/>
              <a:ea typeface="Times New Roman"/>
              <a:cs typeface="Times New Roman"/>
            </a:endParaRPr>
          </a:p>
          <a:p>
            <a:pPr marL="0" indent="0">
              <a:buClr>
                <a:schemeClr val="dk1"/>
              </a:buClr>
              <a:buSzPts val="1100"/>
              <a:buNone/>
            </a:pPr>
            <a:r>
              <a:rPr lang="en" sz="2400">
                <a:solidFill>
                  <a:schemeClr val="dk1"/>
                </a:solidFill>
                <a:latin typeface="Times New Roman"/>
                <a:ea typeface="Times New Roman"/>
                <a:cs typeface="Times New Roman"/>
                <a:sym typeface="Times New Roman"/>
              </a:rPr>
              <a:t>In this method, we normalize the Usage values for each billing period of each account for every year. Then we try to find the change between z scores of an account with respect to previous years, we  subtract the current z-score with z-score of previous years for same month, which results in Historical usage score difference. Based on this score, we generate a threshold to validate the complaint.</a:t>
            </a:r>
            <a:endParaRPr lang="en-US" sz="2400">
              <a:solidFill>
                <a:schemeClr val="dk1"/>
              </a:solidFill>
              <a:latin typeface="Times New Roman"/>
              <a:ea typeface="Times New Roman"/>
              <a:cs typeface="Times New Roman"/>
              <a:sym typeface="Times New Roman"/>
            </a:endParaRPr>
          </a:p>
          <a:p>
            <a:pPr marL="0" indent="0">
              <a:buNone/>
            </a:pPr>
            <a:endParaRPr/>
          </a:p>
        </p:txBody>
      </p:sp>
    </p:spTree>
    <p:extLst>
      <p:ext uri="{BB962C8B-B14F-4D97-AF65-F5344CB8AC3E}">
        <p14:creationId xmlns:p14="http://schemas.microsoft.com/office/powerpoint/2010/main" val="21946853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8BA26CCF-2ED7-42E6-ACCD-593439264853}"/>
              </a:ext>
            </a:extLst>
          </p:cNvPr>
          <p:cNvGraphicFramePr>
            <a:graphicFrameLocks noGrp="1"/>
          </p:cNvGraphicFramePr>
          <p:nvPr/>
        </p:nvGraphicFramePr>
        <p:xfrm>
          <a:off x="1135811" y="632603"/>
          <a:ext cx="9463667" cy="4572078"/>
        </p:xfrm>
        <a:graphic>
          <a:graphicData uri="http://schemas.openxmlformats.org/drawingml/2006/table">
            <a:tbl>
              <a:tblPr firstRow="1" bandRow="1">
                <a:tableStyleId>{5C22544A-7EE6-4342-B048-85BDC9FD1C3A}</a:tableStyleId>
              </a:tblPr>
              <a:tblGrid>
                <a:gridCol w="2143125">
                  <a:extLst>
                    <a:ext uri="{9D8B030D-6E8A-4147-A177-3AD203B41FA5}">
                      <a16:colId xmlns:a16="http://schemas.microsoft.com/office/drawing/2014/main" val="3164898817"/>
                    </a:ext>
                  </a:extLst>
                </a:gridCol>
                <a:gridCol w="953780">
                  <a:extLst>
                    <a:ext uri="{9D8B030D-6E8A-4147-A177-3AD203B41FA5}">
                      <a16:colId xmlns:a16="http://schemas.microsoft.com/office/drawing/2014/main" val="1349366850"/>
                    </a:ext>
                  </a:extLst>
                </a:gridCol>
                <a:gridCol w="1531542">
                  <a:extLst>
                    <a:ext uri="{9D8B030D-6E8A-4147-A177-3AD203B41FA5}">
                      <a16:colId xmlns:a16="http://schemas.microsoft.com/office/drawing/2014/main" val="1994147806"/>
                    </a:ext>
                  </a:extLst>
                </a:gridCol>
                <a:gridCol w="1531542">
                  <a:extLst>
                    <a:ext uri="{9D8B030D-6E8A-4147-A177-3AD203B41FA5}">
                      <a16:colId xmlns:a16="http://schemas.microsoft.com/office/drawing/2014/main" val="1415442310"/>
                    </a:ext>
                  </a:extLst>
                </a:gridCol>
                <a:gridCol w="1349426">
                  <a:extLst>
                    <a:ext uri="{9D8B030D-6E8A-4147-A177-3AD203B41FA5}">
                      <a16:colId xmlns:a16="http://schemas.microsoft.com/office/drawing/2014/main" val="2328387895"/>
                    </a:ext>
                  </a:extLst>
                </a:gridCol>
                <a:gridCol w="1954252">
                  <a:extLst>
                    <a:ext uri="{9D8B030D-6E8A-4147-A177-3AD203B41FA5}">
                      <a16:colId xmlns:a16="http://schemas.microsoft.com/office/drawing/2014/main" val="2222618578"/>
                    </a:ext>
                  </a:extLst>
                </a:gridCol>
              </a:tblGrid>
              <a:tr h="934813">
                <a:tc gridSpan="6">
                  <a:txBody>
                    <a:bodyPr/>
                    <a:lstStyle/>
                    <a:p>
                      <a:pPr algn="ctr"/>
                      <a:r>
                        <a:rPr lang="en-US" sz="2800">
                          <a:effectLst/>
                        </a:rPr>
                        <a:t>HISTORICAL USAGE PATTERN</a:t>
                      </a: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33124035"/>
                  </a:ext>
                </a:extLst>
              </a:tr>
              <a:tr h="322935">
                <a:tc>
                  <a:txBody>
                    <a:bodyPr/>
                    <a:lstStyle/>
                    <a:p>
                      <a:endParaRPr lang="en-US">
                        <a:effectLst/>
                      </a:endParaRPr>
                    </a:p>
                  </a:txBody>
                  <a:tcPr marL="0" marR="0" marT="0" marB="0" anchor="ctr"/>
                </a:tc>
                <a:tc>
                  <a:txBody>
                    <a:bodyPr/>
                    <a:lstStyle/>
                    <a:p>
                      <a:endParaRPr lang="en-US"/>
                    </a:p>
                  </a:txBody>
                  <a:tcPr marL="0" marR="0" marT="0" marB="0" anchor="ctr"/>
                </a:tc>
                <a:tc>
                  <a:txBody>
                    <a:bodyPr/>
                    <a:lstStyle/>
                    <a:p>
                      <a:endParaRPr lang="en-US"/>
                    </a:p>
                  </a:txBody>
                  <a:tcPr marL="0" marR="0" marT="0" marB="0" anchor="ctr"/>
                </a:tc>
                <a:tc>
                  <a:txBody>
                    <a:bodyPr/>
                    <a:lstStyle/>
                    <a:p>
                      <a:endParaRPr lang="en-US"/>
                    </a:p>
                  </a:txBody>
                  <a:tcPr marL="0" marR="0" marT="0" marB="0" anchor="ctr"/>
                </a:tc>
                <a:tc>
                  <a:txBody>
                    <a:bodyPr/>
                    <a:lstStyle/>
                    <a:p>
                      <a:endParaRPr lang="en-US"/>
                    </a:p>
                  </a:txBody>
                  <a:tcPr marL="0" marR="0" marT="0" marB="0" anchor="ctr"/>
                </a:tc>
                <a:tc>
                  <a:txBody>
                    <a:bodyPr/>
                    <a:lstStyle/>
                    <a:p>
                      <a:endParaRPr lang="en-US"/>
                    </a:p>
                  </a:txBody>
                  <a:tcPr marL="0" marR="0" marT="0" marB="0" anchor="ctr"/>
                </a:tc>
                <a:extLst>
                  <a:ext uri="{0D108BD9-81ED-4DB2-BD59-A6C34878D82A}">
                    <a16:rowId xmlns:a16="http://schemas.microsoft.com/office/drawing/2014/main" val="1897585993"/>
                  </a:ext>
                </a:extLst>
              </a:tr>
              <a:tr h="339931">
                <a:tc>
                  <a:txBody>
                    <a:bodyPr/>
                    <a:lstStyle/>
                    <a:p>
                      <a:pPr algn="ctr"/>
                      <a:endParaRPr lang="en-US">
                        <a:effectLst/>
                      </a:endParaRPr>
                    </a:p>
                  </a:txBody>
                  <a:tcPr marL="0" marR="0" marT="0" marB="0" anchor="ctr"/>
                </a:tc>
                <a:tc>
                  <a:txBody>
                    <a:bodyPr/>
                    <a:lstStyle/>
                    <a:p>
                      <a:pPr algn="ctr"/>
                      <a:endParaRPr lang="en-US"/>
                    </a:p>
                  </a:txBody>
                  <a:tcPr marL="0" marR="0" marT="0" marB="0" anchor="ctr"/>
                </a:tc>
                <a:tc>
                  <a:txBody>
                    <a:bodyPr/>
                    <a:lstStyle/>
                    <a:p>
                      <a:pPr algn="ctr"/>
                      <a:endParaRPr lang="en-US"/>
                    </a:p>
                  </a:txBody>
                  <a:tcPr marL="0" marR="0" marT="0" marB="0" anchor="ctr"/>
                </a:tc>
                <a:tc>
                  <a:txBody>
                    <a:bodyPr/>
                    <a:lstStyle/>
                    <a:p>
                      <a:pPr algn="ctr"/>
                      <a:endParaRPr lang="en-US"/>
                    </a:p>
                  </a:txBody>
                  <a:tcPr marL="0" marR="0" marT="0" marB="0" anchor="ctr"/>
                </a:tc>
                <a:tc>
                  <a:txBody>
                    <a:bodyPr/>
                    <a:lstStyle/>
                    <a:p>
                      <a:pPr algn="ctr"/>
                      <a:endParaRPr lang="en-US"/>
                    </a:p>
                  </a:txBody>
                  <a:tcPr marL="0" marR="0" marT="0" marB="0" anchor="ctr"/>
                </a:tc>
                <a:tc>
                  <a:txBody>
                    <a:bodyPr/>
                    <a:lstStyle/>
                    <a:p>
                      <a:pPr algn="ctr"/>
                      <a:r>
                        <a:rPr lang="en-US"/>
                        <a:t> threshold=0.25</a:t>
                      </a:r>
                    </a:p>
                  </a:txBody>
                  <a:tcPr marL="0" marR="0" marT="0" marB="0" anchor="ctr"/>
                </a:tc>
                <a:extLst>
                  <a:ext uri="{0D108BD9-81ED-4DB2-BD59-A6C34878D82A}">
                    <a16:rowId xmlns:a16="http://schemas.microsoft.com/office/drawing/2014/main" val="816460799"/>
                  </a:ext>
                </a:extLst>
              </a:tr>
              <a:tr h="322935">
                <a:tc>
                  <a:txBody>
                    <a:bodyPr/>
                    <a:lstStyle/>
                    <a:p>
                      <a:pPr algn="ctr"/>
                      <a:r>
                        <a:rPr lang="en-US">
                          <a:solidFill>
                            <a:schemeClr val="bg1"/>
                          </a:solidFill>
                          <a:effectLst/>
                        </a:rPr>
                        <a:t> AccountNumber</a:t>
                      </a:r>
                    </a:p>
                  </a:txBody>
                  <a:tcPr marL="0" marR="0" marT="0" marB="0" anchor="ctr">
                    <a:solidFill>
                      <a:schemeClr val="accent1"/>
                    </a:solidFill>
                  </a:tcPr>
                </a:tc>
                <a:tc>
                  <a:txBody>
                    <a:bodyPr/>
                    <a:lstStyle/>
                    <a:p>
                      <a:pPr algn="ctr"/>
                      <a:r>
                        <a:rPr lang="en-US">
                          <a:solidFill>
                            <a:schemeClr val="bg1"/>
                          </a:solidFill>
                        </a:rPr>
                        <a:t> Value</a:t>
                      </a:r>
                    </a:p>
                  </a:txBody>
                  <a:tcPr marL="0" marR="0" marT="0" marB="0" anchor="ctr">
                    <a:solidFill>
                      <a:schemeClr val="accent1"/>
                    </a:solidFill>
                  </a:tcPr>
                </a:tc>
                <a:tc>
                  <a:txBody>
                    <a:bodyPr/>
                    <a:lstStyle/>
                    <a:p>
                      <a:pPr algn="ctr"/>
                      <a:r>
                        <a:rPr lang="en-US">
                          <a:solidFill>
                            <a:schemeClr val="bg1"/>
                          </a:solidFill>
                        </a:rPr>
                        <a:t> Period</a:t>
                      </a:r>
                    </a:p>
                  </a:txBody>
                  <a:tcPr marL="0" marR="0" marT="0" marB="0" anchor="ctr">
                    <a:solidFill>
                      <a:schemeClr val="accent1"/>
                    </a:solidFill>
                  </a:tcPr>
                </a:tc>
                <a:tc>
                  <a:txBody>
                    <a:bodyPr/>
                    <a:lstStyle/>
                    <a:p>
                      <a:pPr algn="ctr"/>
                      <a:r>
                        <a:rPr lang="en-US">
                          <a:solidFill>
                            <a:schemeClr val="bg1"/>
                          </a:solidFill>
                        </a:rPr>
                        <a:t> zscore</a:t>
                      </a:r>
                    </a:p>
                  </a:txBody>
                  <a:tcPr marL="0" marR="0" marT="0" marB="0" anchor="ctr">
                    <a:solidFill>
                      <a:schemeClr val="accent1"/>
                    </a:solidFill>
                  </a:tcPr>
                </a:tc>
                <a:tc>
                  <a:txBody>
                    <a:bodyPr/>
                    <a:lstStyle/>
                    <a:p>
                      <a:pPr algn="ctr"/>
                      <a:r>
                        <a:rPr lang="en-US">
                          <a:solidFill>
                            <a:schemeClr val="bg1"/>
                          </a:solidFill>
                        </a:rPr>
                        <a:t> zscore_diff</a:t>
                      </a:r>
                    </a:p>
                  </a:txBody>
                  <a:tcPr marL="0" marR="0" marT="0" marB="0" anchor="ctr">
                    <a:solidFill>
                      <a:schemeClr val="accent1"/>
                    </a:solidFill>
                  </a:tcPr>
                </a:tc>
                <a:tc>
                  <a:txBody>
                    <a:bodyPr/>
                    <a:lstStyle/>
                    <a:p>
                      <a:pPr algn="ctr"/>
                      <a:r>
                        <a:rPr lang="en-US">
                          <a:solidFill>
                            <a:schemeClr val="bg1"/>
                          </a:solidFill>
                        </a:rPr>
                        <a:t> valid</a:t>
                      </a:r>
                    </a:p>
                  </a:txBody>
                  <a:tcPr marL="0" marR="0" marT="0" marB="0" anchor="ctr">
                    <a:solidFill>
                      <a:schemeClr val="accent1"/>
                    </a:solidFill>
                  </a:tcPr>
                </a:tc>
                <a:extLst>
                  <a:ext uri="{0D108BD9-81ED-4DB2-BD59-A6C34878D82A}">
                    <a16:rowId xmlns:a16="http://schemas.microsoft.com/office/drawing/2014/main" val="4030122743"/>
                  </a:ext>
                </a:extLst>
              </a:tr>
              <a:tr h="322935">
                <a:tc>
                  <a:txBody>
                    <a:bodyPr/>
                    <a:lstStyle/>
                    <a:p>
                      <a:pPr algn="ctr"/>
                      <a:r>
                        <a:rPr lang="en-US">
                          <a:effectLst/>
                        </a:rPr>
                        <a:t>1313 </a:t>
                      </a:r>
                    </a:p>
                  </a:txBody>
                  <a:tcPr marL="0" marR="0" marT="0" marB="0" anchor="ctr"/>
                </a:tc>
                <a:tc>
                  <a:txBody>
                    <a:bodyPr/>
                    <a:lstStyle/>
                    <a:p>
                      <a:pPr algn="ctr"/>
                      <a:r>
                        <a:rPr lang="en-US"/>
                        <a:t>312 </a:t>
                      </a:r>
                    </a:p>
                  </a:txBody>
                  <a:tcPr marL="0" marR="0" marT="0" marB="0" anchor="ctr"/>
                </a:tc>
                <a:tc>
                  <a:txBody>
                    <a:bodyPr/>
                    <a:lstStyle/>
                    <a:p>
                      <a:pPr algn="ctr"/>
                      <a:r>
                        <a:rPr lang="en-US"/>
                        <a:t>201606</a:t>
                      </a:r>
                    </a:p>
                  </a:txBody>
                  <a:tcPr marL="0" marR="0" marT="0" marB="0" anchor="ctr"/>
                </a:tc>
                <a:tc>
                  <a:txBody>
                    <a:bodyPr/>
                    <a:lstStyle/>
                    <a:p>
                      <a:pPr algn="ctr"/>
                      <a:r>
                        <a:rPr lang="en-US"/>
                        <a:t>0.417479</a:t>
                      </a:r>
                    </a:p>
                  </a:txBody>
                  <a:tcPr marL="0" marR="0" marT="0" marB="0" anchor="ctr"/>
                </a:tc>
                <a:tc>
                  <a:txBody>
                    <a:bodyPr/>
                    <a:lstStyle/>
                    <a:p>
                      <a:pPr algn="ctr"/>
                      <a:endParaRPr lang="en-US"/>
                    </a:p>
                  </a:txBody>
                  <a:tcPr marL="0" marR="0" marT="0" marB="0" anchor="ctr"/>
                </a:tc>
                <a:tc>
                  <a:txBody>
                    <a:bodyPr/>
                    <a:lstStyle/>
                    <a:p>
                      <a:pPr algn="ctr"/>
                      <a:endParaRPr lang="en-US"/>
                    </a:p>
                  </a:txBody>
                  <a:tcPr marL="0" marR="0" marT="0" marB="0" anchor="ctr"/>
                </a:tc>
                <a:extLst>
                  <a:ext uri="{0D108BD9-81ED-4DB2-BD59-A6C34878D82A}">
                    <a16:rowId xmlns:a16="http://schemas.microsoft.com/office/drawing/2014/main" val="56491705"/>
                  </a:ext>
                </a:extLst>
              </a:tr>
              <a:tr h="339931">
                <a:tc>
                  <a:txBody>
                    <a:bodyPr/>
                    <a:lstStyle/>
                    <a:p>
                      <a:pPr algn="ctr"/>
                      <a:r>
                        <a:rPr lang="en-US">
                          <a:effectLst/>
                        </a:rPr>
                        <a:t>1313 </a:t>
                      </a:r>
                    </a:p>
                  </a:txBody>
                  <a:tcPr marL="0" marR="0" marT="0" marB="0" anchor="ctr"/>
                </a:tc>
                <a:tc>
                  <a:txBody>
                    <a:bodyPr/>
                    <a:lstStyle/>
                    <a:p>
                      <a:pPr algn="ctr"/>
                      <a:r>
                        <a:rPr lang="en-US"/>
                        <a:t>278 </a:t>
                      </a:r>
                    </a:p>
                  </a:txBody>
                  <a:tcPr marL="0" marR="0" marT="0" marB="0" anchor="ctr"/>
                </a:tc>
                <a:tc>
                  <a:txBody>
                    <a:bodyPr/>
                    <a:lstStyle/>
                    <a:p>
                      <a:pPr algn="ctr"/>
                      <a:r>
                        <a:rPr lang="en-US"/>
                        <a:t>201706</a:t>
                      </a:r>
                    </a:p>
                  </a:txBody>
                  <a:tcPr marL="0" marR="0" marT="0" marB="0" anchor="ctr"/>
                </a:tc>
                <a:tc>
                  <a:txBody>
                    <a:bodyPr/>
                    <a:lstStyle/>
                    <a:p>
                      <a:pPr algn="ctr"/>
                      <a:r>
                        <a:rPr lang="en-US"/>
                        <a:t>-0.19966</a:t>
                      </a:r>
                    </a:p>
                  </a:txBody>
                  <a:tcPr marL="0" marR="0" marT="0" marB="0" anchor="ctr"/>
                </a:tc>
                <a:tc>
                  <a:txBody>
                    <a:bodyPr/>
                    <a:lstStyle/>
                    <a:p>
                      <a:pPr algn="ctr"/>
                      <a:r>
                        <a:rPr lang="en-US"/>
                        <a:t>-0.617139</a:t>
                      </a:r>
                    </a:p>
                  </a:txBody>
                  <a:tcPr marL="0" marR="0" marT="0" marB="0" anchor="ctr"/>
                </a:tc>
                <a:tc>
                  <a:txBody>
                    <a:bodyPr/>
                    <a:lstStyle/>
                    <a:p>
                      <a:pPr algn="ctr"/>
                      <a:r>
                        <a:rPr lang="en-US"/>
                        <a:t>0</a:t>
                      </a:r>
                    </a:p>
                  </a:txBody>
                  <a:tcPr marL="0" marR="0" marT="0" marB="0" anchor="ctr"/>
                </a:tc>
                <a:extLst>
                  <a:ext uri="{0D108BD9-81ED-4DB2-BD59-A6C34878D82A}">
                    <a16:rowId xmlns:a16="http://schemas.microsoft.com/office/drawing/2014/main" val="3965244585"/>
                  </a:ext>
                </a:extLst>
              </a:tr>
              <a:tr h="322935">
                <a:tc>
                  <a:txBody>
                    <a:bodyPr/>
                    <a:lstStyle/>
                    <a:p>
                      <a:pPr algn="ctr"/>
                      <a:r>
                        <a:rPr lang="en-US">
                          <a:effectLst/>
                        </a:rPr>
                        <a:t>1313 </a:t>
                      </a:r>
                    </a:p>
                  </a:txBody>
                  <a:tcPr marL="0" marR="0" marT="0" marB="0" anchor="ctr"/>
                </a:tc>
                <a:tc>
                  <a:txBody>
                    <a:bodyPr/>
                    <a:lstStyle/>
                    <a:p>
                      <a:pPr algn="ctr"/>
                      <a:r>
                        <a:rPr lang="en-US"/>
                        <a:t>340 </a:t>
                      </a:r>
                    </a:p>
                  </a:txBody>
                  <a:tcPr marL="0" marR="0" marT="0" marB="0" anchor="ctr"/>
                </a:tc>
                <a:tc>
                  <a:txBody>
                    <a:bodyPr/>
                    <a:lstStyle/>
                    <a:p>
                      <a:pPr algn="ctr"/>
                      <a:r>
                        <a:rPr lang="en-US"/>
                        <a:t>201806</a:t>
                      </a:r>
                    </a:p>
                  </a:txBody>
                  <a:tcPr marL="0" marR="0" marT="0" marB="0" anchor="ctr"/>
                </a:tc>
                <a:tc>
                  <a:txBody>
                    <a:bodyPr/>
                    <a:lstStyle/>
                    <a:p>
                      <a:pPr algn="ctr"/>
                      <a:r>
                        <a:rPr lang="en-US"/>
                        <a:t>0.925713</a:t>
                      </a:r>
                    </a:p>
                  </a:txBody>
                  <a:tcPr marL="0" marR="0" marT="0" marB="0" anchor="ctr"/>
                </a:tc>
                <a:tc>
                  <a:txBody>
                    <a:bodyPr/>
                    <a:lstStyle/>
                    <a:p>
                      <a:pPr algn="ctr"/>
                      <a:r>
                        <a:rPr lang="en-US"/>
                        <a:t>1.125373</a:t>
                      </a:r>
                    </a:p>
                  </a:txBody>
                  <a:tcPr marL="0" marR="0" marT="0" marB="0" anchor="ctr"/>
                </a:tc>
                <a:tc>
                  <a:txBody>
                    <a:bodyPr/>
                    <a:lstStyle/>
                    <a:p>
                      <a:pPr algn="ctr"/>
                      <a:r>
                        <a:rPr lang="en-US"/>
                        <a:t>1</a:t>
                      </a:r>
                    </a:p>
                  </a:txBody>
                  <a:tcPr marL="0" marR="0" marT="0" marB="0" anchor="ctr"/>
                </a:tc>
                <a:extLst>
                  <a:ext uri="{0D108BD9-81ED-4DB2-BD59-A6C34878D82A}">
                    <a16:rowId xmlns:a16="http://schemas.microsoft.com/office/drawing/2014/main" val="2594149760"/>
                  </a:ext>
                </a:extLst>
              </a:tr>
              <a:tr h="322935">
                <a:tc>
                  <a:txBody>
                    <a:bodyPr/>
                    <a:lstStyle/>
                    <a:p>
                      <a:pPr algn="ctr"/>
                      <a:r>
                        <a:rPr lang="en-US">
                          <a:effectLst/>
                        </a:rPr>
                        <a:t>1313 </a:t>
                      </a:r>
                    </a:p>
                  </a:txBody>
                  <a:tcPr marL="0" marR="0" marT="0" marB="0" anchor="ctr"/>
                </a:tc>
                <a:tc>
                  <a:txBody>
                    <a:bodyPr/>
                    <a:lstStyle/>
                    <a:p>
                      <a:pPr algn="ctr"/>
                      <a:r>
                        <a:rPr lang="en-US"/>
                        <a:t>328 </a:t>
                      </a:r>
                    </a:p>
                  </a:txBody>
                  <a:tcPr marL="0" marR="0" marT="0" marB="0" anchor="ctr"/>
                </a:tc>
                <a:tc>
                  <a:txBody>
                    <a:bodyPr/>
                    <a:lstStyle/>
                    <a:p>
                      <a:pPr algn="ctr"/>
                      <a:r>
                        <a:rPr lang="en-US"/>
                        <a:t>201906</a:t>
                      </a:r>
                    </a:p>
                  </a:txBody>
                  <a:tcPr marL="0" marR="0" marT="0" marB="0" anchor="ctr"/>
                </a:tc>
                <a:tc>
                  <a:txBody>
                    <a:bodyPr/>
                    <a:lstStyle/>
                    <a:p>
                      <a:pPr algn="ctr"/>
                      <a:r>
                        <a:rPr lang="en-US"/>
                        <a:t>0.707898</a:t>
                      </a:r>
                    </a:p>
                  </a:txBody>
                  <a:tcPr marL="0" marR="0" marT="0" marB="0" anchor="ctr"/>
                </a:tc>
                <a:tc>
                  <a:txBody>
                    <a:bodyPr/>
                    <a:lstStyle/>
                    <a:p>
                      <a:pPr algn="ctr"/>
                      <a:r>
                        <a:rPr lang="en-US"/>
                        <a:t>-0.217815</a:t>
                      </a:r>
                    </a:p>
                  </a:txBody>
                  <a:tcPr marL="0" marR="0" marT="0" marB="0" anchor="ctr"/>
                </a:tc>
                <a:tc>
                  <a:txBody>
                    <a:bodyPr/>
                    <a:lstStyle/>
                    <a:p>
                      <a:pPr algn="ctr"/>
                      <a:r>
                        <a:rPr lang="en-US"/>
                        <a:t>0</a:t>
                      </a:r>
                    </a:p>
                  </a:txBody>
                  <a:tcPr marL="0" marR="0" marT="0" marB="0" anchor="ctr"/>
                </a:tc>
                <a:extLst>
                  <a:ext uri="{0D108BD9-81ED-4DB2-BD59-A6C34878D82A}">
                    <a16:rowId xmlns:a16="http://schemas.microsoft.com/office/drawing/2014/main" val="2608906953"/>
                  </a:ext>
                </a:extLst>
              </a:tr>
              <a:tr h="339931">
                <a:tc>
                  <a:txBody>
                    <a:bodyPr/>
                    <a:lstStyle/>
                    <a:p>
                      <a:pPr algn="ctr"/>
                      <a:r>
                        <a:rPr lang="en-US">
                          <a:effectLst/>
                        </a:rPr>
                        <a:t>1313 </a:t>
                      </a:r>
                    </a:p>
                  </a:txBody>
                  <a:tcPr marL="0" marR="0" marT="0" marB="0" anchor="ctr"/>
                </a:tc>
                <a:tc>
                  <a:txBody>
                    <a:bodyPr/>
                    <a:lstStyle/>
                    <a:p>
                      <a:pPr algn="ctr"/>
                      <a:r>
                        <a:rPr lang="en-US"/>
                        <a:t>187 </a:t>
                      </a:r>
                    </a:p>
                  </a:txBody>
                  <a:tcPr marL="0" marR="0" marT="0" marB="0" anchor="ctr"/>
                </a:tc>
                <a:tc>
                  <a:txBody>
                    <a:bodyPr/>
                    <a:lstStyle/>
                    <a:p>
                      <a:pPr algn="ctr"/>
                      <a:r>
                        <a:rPr lang="en-US"/>
                        <a:t>202006</a:t>
                      </a:r>
                    </a:p>
                  </a:txBody>
                  <a:tcPr marL="0" marR="0" marT="0" marB="0" anchor="ctr"/>
                </a:tc>
                <a:tc>
                  <a:txBody>
                    <a:bodyPr/>
                    <a:lstStyle/>
                    <a:p>
                      <a:pPr algn="ctr"/>
                      <a:r>
                        <a:rPr lang="en-US"/>
                        <a:t>-1.85143</a:t>
                      </a:r>
                    </a:p>
                  </a:txBody>
                  <a:tcPr marL="0" marR="0" marT="0" marB="0" anchor="ctr"/>
                </a:tc>
                <a:tc>
                  <a:txBody>
                    <a:bodyPr/>
                    <a:lstStyle/>
                    <a:p>
                      <a:pPr algn="ctr"/>
                      <a:r>
                        <a:rPr lang="en-US"/>
                        <a:t>-2.559328</a:t>
                      </a:r>
                    </a:p>
                  </a:txBody>
                  <a:tcPr marL="0" marR="0" marT="0" marB="0" anchor="ctr"/>
                </a:tc>
                <a:tc>
                  <a:txBody>
                    <a:bodyPr/>
                    <a:lstStyle/>
                    <a:p>
                      <a:pPr algn="ctr"/>
                      <a:r>
                        <a:rPr lang="en-US"/>
                        <a:t>0</a:t>
                      </a:r>
                    </a:p>
                  </a:txBody>
                  <a:tcPr marL="0" marR="0" marT="0" marB="0" anchor="ctr"/>
                </a:tc>
                <a:extLst>
                  <a:ext uri="{0D108BD9-81ED-4DB2-BD59-A6C34878D82A}">
                    <a16:rowId xmlns:a16="http://schemas.microsoft.com/office/drawing/2014/main" val="1295986121"/>
                  </a:ext>
                </a:extLst>
              </a:tr>
              <a:tr h="322935">
                <a:tc>
                  <a:txBody>
                    <a:bodyPr/>
                    <a:lstStyle/>
                    <a:p>
                      <a:pPr algn="ctr"/>
                      <a:endParaRPr lang="en-US">
                        <a:effectLst/>
                      </a:endParaRPr>
                    </a:p>
                  </a:txBody>
                  <a:tcPr marL="0" marR="0" marT="0" marB="0" anchor="ctr"/>
                </a:tc>
                <a:tc>
                  <a:txBody>
                    <a:bodyPr/>
                    <a:lstStyle/>
                    <a:p>
                      <a:pPr algn="ctr"/>
                      <a:endParaRPr lang="en-US"/>
                    </a:p>
                  </a:txBody>
                  <a:tcPr marL="0" marR="0" marT="0" marB="0" anchor="ctr"/>
                </a:tc>
                <a:tc>
                  <a:txBody>
                    <a:bodyPr/>
                    <a:lstStyle/>
                    <a:p>
                      <a:pPr algn="ctr"/>
                      <a:endParaRPr lang="en-US"/>
                    </a:p>
                  </a:txBody>
                  <a:tcPr marL="0" marR="0" marT="0" marB="0" anchor="ctr"/>
                </a:tc>
                <a:tc>
                  <a:txBody>
                    <a:bodyPr/>
                    <a:lstStyle/>
                    <a:p>
                      <a:pPr algn="ctr"/>
                      <a:endParaRPr lang="en-US"/>
                    </a:p>
                  </a:txBody>
                  <a:tcPr marL="0" marR="0" marT="0" marB="0" anchor="ctr"/>
                </a:tc>
                <a:tc>
                  <a:txBody>
                    <a:bodyPr/>
                    <a:lstStyle/>
                    <a:p>
                      <a:pPr algn="ctr"/>
                      <a:endParaRPr lang="en-US"/>
                    </a:p>
                  </a:txBody>
                  <a:tcPr marL="0" marR="0" marT="0" marB="0" anchor="ctr"/>
                </a:tc>
                <a:tc>
                  <a:txBody>
                    <a:bodyPr/>
                    <a:lstStyle/>
                    <a:p>
                      <a:pPr algn="ctr"/>
                      <a:endParaRPr lang="en-US"/>
                    </a:p>
                  </a:txBody>
                  <a:tcPr marL="0" marR="0" marT="0" marB="0" anchor="ctr"/>
                </a:tc>
                <a:extLst>
                  <a:ext uri="{0D108BD9-81ED-4DB2-BD59-A6C34878D82A}">
                    <a16:rowId xmlns:a16="http://schemas.microsoft.com/office/drawing/2014/main" val="439006253"/>
                  </a:ext>
                </a:extLst>
              </a:tr>
              <a:tr h="339931">
                <a:tc>
                  <a:txBody>
                    <a:bodyPr/>
                    <a:lstStyle/>
                    <a:p>
                      <a:pPr algn="ctr"/>
                      <a:r>
                        <a:rPr lang="en-US">
                          <a:effectLst/>
                        </a:rPr>
                        <a:t>mean</a:t>
                      </a:r>
                    </a:p>
                  </a:txBody>
                  <a:tcPr marL="0" marR="0" marT="0" marB="0" anchor="ctr"/>
                </a:tc>
                <a:tc>
                  <a:txBody>
                    <a:bodyPr/>
                    <a:lstStyle/>
                    <a:p>
                      <a:pPr algn="ctr"/>
                      <a:r>
                        <a:rPr lang="en-US"/>
                        <a:t>289</a:t>
                      </a:r>
                    </a:p>
                  </a:txBody>
                  <a:tcPr marL="0" marR="0" marT="0" marB="0" anchor="ctr"/>
                </a:tc>
                <a:tc>
                  <a:txBody>
                    <a:bodyPr/>
                    <a:lstStyle/>
                    <a:p>
                      <a:pPr algn="ctr"/>
                      <a:endParaRPr lang="en-US"/>
                    </a:p>
                  </a:txBody>
                  <a:tcPr marL="0" marR="0" marT="0" marB="0" anchor="ctr"/>
                </a:tc>
                <a:tc>
                  <a:txBody>
                    <a:bodyPr/>
                    <a:lstStyle/>
                    <a:p>
                      <a:pPr algn="ctr"/>
                      <a:endParaRPr lang="en-US"/>
                    </a:p>
                  </a:txBody>
                  <a:tcPr marL="0" marR="0" marT="0" marB="0" anchor="ctr"/>
                </a:tc>
                <a:tc>
                  <a:txBody>
                    <a:bodyPr/>
                    <a:lstStyle/>
                    <a:p>
                      <a:pPr algn="ctr"/>
                      <a:endParaRPr lang="en-US"/>
                    </a:p>
                  </a:txBody>
                  <a:tcPr marL="0" marR="0" marT="0" marB="0" anchor="ctr"/>
                </a:tc>
                <a:tc>
                  <a:txBody>
                    <a:bodyPr/>
                    <a:lstStyle/>
                    <a:p>
                      <a:pPr algn="ctr"/>
                      <a:endParaRPr lang="en-US"/>
                    </a:p>
                  </a:txBody>
                  <a:tcPr marL="0" marR="0" marT="0" marB="0" anchor="ctr"/>
                </a:tc>
                <a:extLst>
                  <a:ext uri="{0D108BD9-81ED-4DB2-BD59-A6C34878D82A}">
                    <a16:rowId xmlns:a16="http://schemas.microsoft.com/office/drawing/2014/main" val="2745228084"/>
                  </a:ext>
                </a:extLst>
              </a:tr>
              <a:tr h="339931">
                <a:tc>
                  <a:txBody>
                    <a:bodyPr/>
                    <a:lstStyle/>
                    <a:p>
                      <a:pPr algn="ctr"/>
                      <a:r>
                        <a:rPr lang="en-US">
                          <a:effectLst/>
                        </a:rPr>
                        <a:t>standard deviation</a:t>
                      </a:r>
                    </a:p>
                  </a:txBody>
                  <a:tcPr marL="0" marR="0" marT="0" marB="0" anchor="ctr"/>
                </a:tc>
                <a:tc>
                  <a:txBody>
                    <a:bodyPr/>
                    <a:lstStyle/>
                    <a:p>
                      <a:pPr algn="ctr"/>
                      <a:r>
                        <a:rPr lang="en-US"/>
                        <a:t>55.09265</a:t>
                      </a:r>
                    </a:p>
                  </a:txBody>
                  <a:tcPr marL="0" marR="0" marT="0" marB="0" anchor="ctr"/>
                </a:tc>
                <a:tc>
                  <a:txBody>
                    <a:bodyPr/>
                    <a:lstStyle/>
                    <a:p>
                      <a:pPr algn="ctr"/>
                      <a:endParaRPr lang="en-US"/>
                    </a:p>
                  </a:txBody>
                  <a:tcPr marL="0" marR="0" marT="0" marB="0" anchor="ctr"/>
                </a:tc>
                <a:tc>
                  <a:txBody>
                    <a:bodyPr/>
                    <a:lstStyle/>
                    <a:p>
                      <a:pPr algn="ctr"/>
                      <a:endParaRPr lang="en-US"/>
                    </a:p>
                  </a:txBody>
                  <a:tcPr marL="0" marR="0" marT="0" marB="0" anchor="ctr"/>
                </a:tc>
                <a:tc>
                  <a:txBody>
                    <a:bodyPr/>
                    <a:lstStyle/>
                    <a:p>
                      <a:pPr algn="ctr"/>
                      <a:endParaRPr lang="en-US"/>
                    </a:p>
                  </a:txBody>
                  <a:tcPr marL="0" marR="0" marT="0" marB="0" anchor="ctr"/>
                </a:tc>
                <a:tc>
                  <a:txBody>
                    <a:bodyPr/>
                    <a:lstStyle/>
                    <a:p>
                      <a:pPr algn="ctr"/>
                      <a:endParaRPr lang="en-US"/>
                    </a:p>
                  </a:txBody>
                  <a:tcPr marL="0" marR="0" marT="0" marB="0" anchor="ctr"/>
                </a:tc>
                <a:extLst>
                  <a:ext uri="{0D108BD9-81ED-4DB2-BD59-A6C34878D82A}">
                    <a16:rowId xmlns:a16="http://schemas.microsoft.com/office/drawing/2014/main" val="1114504847"/>
                  </a:ext>
                </a:extLst>
              </a:tr>
            </a:tbl>
          </a:graphicData>
        </a:graphic>
      </p:graphicFrame>
    </p:spTree>
    <p:extLst>
      <p:ext uri="{BB962C8B-B14F-4D97-AF65-F5344CB8AC3E}">
        <p14:creationId xmlns:p14="http://schemas.microsoft.com/office/powerpoint/2010/main" val="4132074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3;p12">
            <a:extLst>
              <a:ext uri="{FF2B5EF4-FFF2-40B4-BE49-F238E27FC236}">
                <a16:creationId xmlns:a16="http://schemas.microsoft.com/office/drawing/2014/main" id="{F9F805E5-2729-4716-83DE-C0E178A0768E}"/>
              </a:ext>
            </a:extLst>
          </p:cNvPr>
          <p:cNvSpPr txBox="1">
            <a:spLocks noGrp="1"/>
          </p:cNvSpPr>
          <p:nvPr/>
        </p:nvSpPr>
        <p:spPr>
          <a:xfrm>
            <a:off x="419275" y="2222899"/>
            <a:ext cx="11360800" cy="2295973"/>
          </a:xfrm>
          <a:prstGeom prst="rect">
            <a:avLst/>
          </a:prstGeom>
          <a:noFill/>
          <a:ln>
            <a:noFill/>
          </a:ln>
        </p:spPr>
        <p:txBody>
          <a:bodyPr spcFirstLastPara="1" vert="horz" wrap="square" lIns="121900" tIns="121900" rIns="121900" bIns="121900" rtlCol="0" anchor="ctr" anchorCtr="0">
            <a:spAutoFit/>
          </a:bodyPr>
          <a:lstStyle>
            <a:lvl1pPr marL="609585" lvl="0" indent="-423323" algn="l" defTabSz="914400" rtl="0" eaLnBrk="1" latinLnBrk="0" hangingPunct="1">
              <a:lnSpc>
                <a:spcPct val="90000"/>
              </a:lnSpc>
              <a:spcBef>
                <a:spcPts val="0"/>
              </a:spcBef>
              <a:spcAft>
                <a:spcPts val="0"/>
              </a:spcAft>
              <a:buSzPts val="14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0" indent="0">
              <a:buClr>
                <a:schemeClr val="dk1"/>
              </a:buClr>
              <a:buSzPts val="1100"/>
              <a:buNone/>
            </a:pPr>
            <a:r>
              <a:rPr lang="en" sz="2400" b="1">
                <a:solidFill>
                  <a:schemeClr val="dk1"/>
                </a:solidFill>
                <a:latin typeface="Times New Roman"/>
                <a:ea typeface="Times New Roman"/>
                <a:cs typeface="Times New Roman"/>
                <a:sym typeface="Times New Roman"/>
              </a:rPr>
              <a:t>2.   Usage Comparison : </a:t>
            </a:r>
            <a:endParaRPr sz="2400" b="1">
              <a:solidFill>
                <a:schemeClr val="dk1"/>
              </a:solidFill>
              <a:latin typeface="Times New Roman"/>
              <a:ea typeface="Times New Roman"/>
              <a:cs typeface="Times New Roman"/>
              <a:sym typeface="Times New Roman"/>
            </a:endParaRPr>
          </a:p>
          <a:p>
            <a:pPr marL="0" indent="0">
              <a:buClr>
                <a:schemeClr val="dk1"/>
              </a:buClr>
              <a:buSzPts val="1100"/>
              <a:buNone/>
            </a:pPr>
            <a:r>
              <a:rPr lang="en" sz="2400">
                <a:solidFill>
                  <a:schemeClr val="dk1"/>
                </a:solidFill>
                <a:latin typeface="Times New Roman"/>
                <a:ea typeface="Times New Roman"/>
                <a:cs typeface="Times New Roman"/>
                <a:sym typeface="Times New Roman"/>
              </a:rPr>
              <a:t>In this method, we normalize the values of each account for a single period by calculating their z-scores. In order to find the change between z-scores of an account, we take average of previous 3 z-scores and subtract the current z-score with this value, which results in their usage score. Based on this score, we generate a threshold to validate the complaint.</a:t>
            </a:r>
            <a:endParaRPr sz="2400">
              <a:solidFill>
                <a:schemeClr val="dk1"/>
              </a:solidFill>
              <a:latin typeface="Times New Roman"/>
              <a:ea typeface="Times New Roman"/>
              <a:cs typeface="Times New Roman"/>
              <a:sym typeface="Times New Roman"/>
            </a:endParaRPr>
          </a:p>
          <a:p>
            <a:pPr marL="0" indent="0">
              <a:buNone/>
            </a:pPr>
            <a:endParaRPr/>
          </a:p>
        </p:txBody>
      </p:sp>
    </p:spTree>
    <p:extLst>
      <p:ext uri="{BB962C8B-B14F-4D97-AF65-F5344CB8AC3E}">
        <p14:creationId xmlns:p14="http://schemas.microsoft.com/office/powerpoint/2010/main" val="7618635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91D12599-D94E-4DAF-9BFB-FE9C2FEDF131}"/>
              </a:ext>
            </a:extLst>
          </p:cNvPr>
          <p:cNvGraphicFramePr>
            <a:graphicFrameLocks noGrp="1"/>
          </p:cNvGraphicFramePr>
          <p:nvPr/>
        </p:nvGraphicFramePr>
        <p:xfrm>
          <a:off x="920150" y="632603"/>
          <a:ext cx="10622107" cy="4095549"/>
        </p:xfrm>
        <a:graphic>
          <a:graphicData uri="http://schemas.openxmlformats.org/drawingml/2006/table">
            <a:tbl>
              <a:tblPr firstRow="1" bandRow="1">
                <a:tableStyleId>{5C22544A-7EE6-4342-B048-85BDC9FD1C3A}</a:tableStyleId>
              </a:tblPr>
              <a:tblGrid>
                <a:gridCol w="1666873">
                  <a:extLst>
                    <a:ext uri="{9D8B030D-6E8A-4147-A177-3AD203B41FA5}">
                      <a16:colId xmlns:a16="http://schemas.microsoft.com/office/drawing/2014/main" val="68892253"/>
                    </a:ext>
                  </a:extLst>
                </a:gridCol>
                <a:gridCol w="904874">
                  <a:extLst>
                    <a:ext uri="{9D8B030D-6E8A-4147-A177-3AD203B41FA5}">
                      <a16:colId xmlns:a16="http://schemas.microsoft.com/office/drawing/2014/main" val="185804709"/>
                    </a:ext>
                  </a:extLst>
                </a:gridCol>
                <a:gridCol w="1174749">
                  <a:extLst>
                    <a:ext uri="{9D8B030D-6E8A-4147-A177-3AD203B41FA5}">
                      <a16:colId xmlns:a16="http://schemas.microsoft.com/office/drawing/2014/main" val="3443082423"/>
                    </a:ext>
                  </a:extLst>
                </a:gridCol>
                <a:gridCol w="1523998">
                  <a:extLst>
                    <a:ext uri="{9D8B030D-6E8A-4147-A177-3AD203B41FA5}">
                      <a16:colId xmlns:a16="http://schemas.microsoft.com/office/drawing/2014/main" val="1507635987"/>
                    </a:ext>
                  </a:extLst>
                </a:gridCol>
                <a:gridCol w="1651000">
                  <a:extLst>
                    <a:ext uri="{9D8B030D-6E8A-4147-A177-3AD203B41FA5}">
                      <a16:colId xmlns:a16="http://schemas.microsoft.com/office/drawing/2014/main" val="1789960320"/>
                    </a:ext>
                  </a:extLst>
                </a:gridCol>
                <a:gridCol w="1698624">
                  <a:extLst>
                    <a:ext uri="{9D8B030D-6E8A-4147-A177-3AD203B41FA5}">
                      <a16:colId xmlns:a16="http://schemas.microsoft.com/office/drawing/2014/main" val="2273933242"/>
                    </a:ext>
                  </a:extLst>
                </a:gridCol>
                <a:gridCol w="2001989">
                  <a:extLst>
                    <a:ext uri="{9D8B030D-6E8A-4147-A177-3AD203B41FA5}">
                      <a16:colId xmlns:a16="http://schemas.microsoft.com/office/drawing/2014/main" val="2695291672"/>
                    </a:ext>
                  </a:extLst>
                </a:gridCol>
              </a:tblGrid>
              <a:tr h="1143000">
                <a:tc gridSpan="7">
                  <a:txBody>
                    <a:bodyPr/>
                    <a:lstStyle/>
                    <a:p>
                      <a:pPr lvl="0" algn="ctr">
                        <a:buNone/>
                      </a:pPr>
                      <a:r>
                        <a:rPr lang="en-US" sz="2800">
                          <a:effectLst/>
                        </a:rPr>
                        <a:t>USAGE COMPARISON</a:t>
                      </a:r>
                    </a:p>
                  </a:txBody>
                  <a:tcPr marL="0" marR="0" marT="0" marB="0" anchor="ctr"/>
                </a:tc>
                <a:tc hMerge="1">
                  <a:txBody>
                    <a:bodyPr/>
                    <a:lstStyle/>
                    <a:p>
                      <a:endParaRPr lang="en-US"/>
                    </a:p>
                  </a:txBody>
                  <a:tcPr marL="0" marR="0" marT="0" marB="0"/>
                </a:tc>
                <a:tc hMerge="1">
                  <a:txBody>
                    <a:bodyPr/>
                    <a:lstStyle/>
                    <a:p>
                      <a:endParaRPr lang="en-US"/>
                    </a:p>
                  </a:txBody>
                  <a:tcPr marL="0" marR="0" marT="0" marB="0"/>
                </a:tc>
                <a:tc hMerge="1">
                  <a:txBody>
                    <a:bodyPr/>
                    <a:lstStyle/>
                    <a:p>
                      <a:endParaRPr lang="en-US"/>
                    </a:p>
                  </a:txBody>
                  <a:tcPr marL="0" marR="0" marT="0" marB="0"/>
                </a:tc>
                <a:tc hMerge="1">
                  <a:txBody>
                    <a:bodyPr/>
                    <a:lstStyle/>
                    <a:p>
                      <a:endParaRPr lang="en-US"/>
                    </a:p>
                  </a:txBody>
                  <a:tcPr marL="0" marR="0" marT="0" marB="0"/>
                </a:tc>
                <a:tc hMerge="1">
                  <a:txBody>
                    <a:bodyPr/>
                    <a:lstStyle/>
                    <a:p>
                      <a:endParaRPr lang="en-US"/>
                    </a:p>
                  </a:txBody>
                  <a:tcPr marL="0" marR="0" marT="0" marB="0"/>
                </a:tc>
                <a:tc hMerge="1">
                  <a:txBody>
                    <a:bodyPr/>
                    <a:lstStyle/>
                    <a:p>
                      <a:endParaRPr lang="en-US"/>
                    </a:p>
                  </a:txBody>
                  <a:tcPr marL="0" marR="0" marT="0" marB="0"/>
                </a:tc>
                <a:extLst>
                  <a:ext uri="{0D108BD9-81ED-4DB2-BD59-A6C34878D82A}">
                    <a16:rowId xmlns:a16="http://schemas.microsoft.com/office/drawing/2014/main" val="2965734263"/>
                  </a:ext>
                </a:extLst>
              </a:tr>
              <a:tr h="358319">
                <a:tc>
                  <a:txBody>
                    <a:bodyPr/>
                    <a:lstStyle/>
                    <a:p>
                      <a:pPr lvl="0" algn="ctr">
                        <a:buNone/>
                      </a:pPr>
                      <a:endParaRPr lang="en-US">
                        <a:effectLst/>
                      </a:endParaRPr>
                    </a:p>
                  </a:txBody>
                  <a:tcPr marL="0" marR="0" marT="0" marB="0"/>
                </a:tc>
                <a:tc>
                  <a:txBody>
                    <a:bodyPr/>
                    <a:lstStyle/>
                    <a:p>
                      <a:pPr lvl="0" algn="ctr">
                        <a:buNone/>
                      </a:pPr>
                      <a:endParaRPr lang="en-US">
                        <a:effectLst/>
                      </a:endParaRPr>
                    </a:p>
                  </a:txBody>
                  <a:tcPr marL="0" marR="0" marT="0" marB="0"/>
                </a:tc>
                <a:tc>
                  <a:txBody>
                    <a:bodyPr/>
                    <a:lstStyle/>
                    <a:p>
                      <a:pPr lvl="0" algn="ctr">
                        <a:buNone/>
                      </a:pPr>
                      <a:endParaRPr lang="en-US">
                        <a:effectLst/>
                      </a:endParaRPr>
                    </a:p>
                  </a:txBody>
                  <a:tcPr marL="0" marR="0" marT="0" marB="0"/>
                </a:tc>
                <a:tc>
                  <a:txBody>
                    <a:bodyPr/>
                    <a:lstStyle/>
                    <a:p>
                      <a:pPr lvl="0" algn="ctr">
                        <a:buNone/>
                      </a:pPr>
                      <a:endParaRPr lang="en-US">
                        <a:effectLst/>
                      </a:endParaRPr>
                    </a:p>
                  </a:txBody>
                  <a:tcPr marL="0" marR="0" marT="0" marB="0"/>
                </a:tc>
                <a:tc>
                  <a:txBody>
                    <a:bodyPr/>
                    <a:lstStyle/>
                    <a:p>
                      <a:pPr lvl="0" algn="ctr">
                        <a:buNone/>
                      </a:pPr>
                      <a:endParaRPr lang="en-US">
                        <a:effectLst/>
                      </a:endParaRPr>
                    </a:p>
                  </a:txBody>
                  <a:tcPr marL="0" marR="0" marT="0" marB="0"/>
                </a:tc>
                <a:tc>
                  <a:txBody>
                    <a:bodyPr/>
                    <a:lstStyle/>
                    <a:p>
                      <a:pPr lvl="0" algn="ctr">
                        <a:buNone/>
                      </a:pPr>
                      <a:endParaRPr lang="en-US">
                        <a:effectLst/>
                      </a:endParaRPr>
                    </a:p>
                  </a:txBody>
                  <a:tcPr marL="0" marR="0" marT="0" marB="0"/>
                </a:tc>
                <a:tc>
                  <a:txBody>
                    <a:bodyPr/>
                    <a:lstStyle/>
                    <a:p>
                      <a:pPr lvl="0" algn="ctr">
                        <a:buNone/>
                      </a:pPr>
                      <a:endParaRPr lang="en-US">
                        <a:effectLst/>
                      </a:endParaRPr>
                    </a:p>
                  </a:txBody>
                  <a:tcPr marL="0" marR="0" marT="0" marB="0"/>
                </a:tc>
                <a:extLst>
                  <a:ext uri="{0D108BD9-81ED-4DB2-BD59-A6C34878D82A}">
                    <a16:rowId xmlns:a16="http://schemas.microsoft.com/office/drawing/2014/main" val="3106258090"/>
                  </a:ext>
                </a:extLst>
              </a:tr>
              <a:tr h="372652">
                <a:tc>
                  <a:txBody>
                    <a:bodyPr/>
                    <a:lstStyle/>
                    <a:p>
                      <a:pPr lvl="0" algn="ctr">
                        <a:buNone/>
                      </a:pPr>
                      <a:endParaRPr lang="en-US">
                        <a:effectLst/>
                      </a:endParaRPr>
                    </a:p>
                  </a:txBody>
                  <a:tcPr marL="0" marR="0" marT="0" marB="0"/>
                </a:tc>
                <a:tc>
                  <a:txBody>
                    <a:bodyPr/>
                    <a:lstStyle/>
                    <a:p>
                      <a:pPr lvl="0" algn="ctr">
                        <a:buNone/>
                      </a:pPr>
                      <a:endParaRPr lang="en-US">
                        <a:effectLst/>
                      </a:endParaRPr>
                    </a:p>
                  </a:txBody>
                  <a:tcPr marL="0" marR="0" marT="0" marB="0"/>
                </a:tc>
                <a:tc>
                  <a:txBody>
                    <a:bodyPr/>
                    <a:lstStyle/>
                    <a:p>
                      <a:pPr lvl="0" algn="ctr">
                        <a:buNone/>
                      </a:pPr>
                      <a:endParaRPr lang="en-US">
                        <a:effectLst/>
                      </a:endParaRPr>
                    </a:p>
                  </a:txBody>
                  <a:tcPr marL="0" marR="0" marT="0" marB="0"/>
                </a:tc>
                <a:tc>
                  <a:txBody>
                    <a:bodyPr/>
                    <a:lstStyle/>
                    <a:p>
                      <a:pPr lvl="0" algn="ctr">
                        <a:buNone/>
                      </a:pPr>
                      <a:endParaRPr lang="en-US">
                        <a:effectLst/>
                      </a:endParaRPr>
                    </a:p>
                  </a:txBody>
                  <a:tcPr marL="0" marR="0" marT="0" marB="0"/>
                </a:tc>
                <a:tc>
                  <a:txBody>
                    <a:bodyPr/>
                    <a:lstStyle/>
                    <a:p>
                      <a:pPr lvl="0" algn="ctr">
                        <a:buNone/>
                      </a:pPr>
                      <a:endParaRPr lang="en-US">
                        <a:effectLst/>
                      </a:endParaRPr>
                    </a:p>
                  </a:txBody>
                  <a:tcPr marL="0" marR="0" marT="0" marB="0"/>
                </a:tc>
                <a:tc>
                  <a:txBody>
                    <a:bodyPr/>
                    <a:lstStyle/>
                    <a:p>
                      <a:pPr lvl="0" algn="ctr">
                        <a:buNone/>
                      </a:pPr>
                      <a:endParaRPr lang="en-US">
                        <a:effectLst/>
                      </a:endParaRPr>
                    </a:p>
                  </a:txBody>
                  <a:tcPr marL="0" marR="0" marT="0" marB="0"/>
                </a:tc>
                <a:tc>
                  <a:txBody>
                    <a:bodyPr/>
                    <a:lstStyle/>
                    <a:p>
                      <a:pPr lvl="0" algn="ctr">
                        <a:buNone/>
                      </a:pPr>
                      <a:r>
                        <a:rPr lang="en-US">
                          <a:effectLst/>
                        </a:rPr>
                        <a:t>Threshold=0.25</a:t>
                      </a:r>
                    </a:p>
                  </a:txBody>
                  <a:tcPr marL="0" marR="0" marT="0" marB="0" anchor="ctr"/>
                </a:tc>
                <a:extLst>
                  <a:ext uri="{0D108BD9-81ED-4DB2-BD59-A6C34878D82A}">
                    <a16:rowId xmlns:a16="http://schemas.microsoft.com/office/drawing/2014/main" val="1669444290"/>
                  </a:ext>
                </a:extLst>
              </a:tr>
              <a:tr h="358319">
                <a:tc>
                  <a:txBody>
                    <a:bodyPr/>
                    <a:lstStyle/>
                    <a:p>
                      <a:pPr algn="ctr"/>
                      <a:r>
                        <a:rPr lang="en-US">
                          <a:solidFill>
                            <a:schemeClr val="bg1"/>
                          </a:solidFill>
                          <a:effectLst/>
                        </a:rPr>
                        <a:t>AccountNumber</a:t>
                      </a:r>
                    </a:p>
                  </a:txBody>
                  <a:tcPr marL="0" marR="0" marT="0" marB="0" anchor="ctr">
                    <a:solidFill>
                      <a:schemeClr val="accent1"/>
                    </a:solidFill>
                  </a:tcPr>
                </a:tc>
                <a:tc>
                  <a:txBody>
                    <a:bodyPr/>
                    <a:lstStyle/>
                    <a:p>
                      <a:pPr algn="ctr"/>
                      <a:r>
                        <a:rPr lang="en-US">
                          <a:solidFill>
                            <a:schemeClr val="bg1"/>
                          </a:solidFill>
                          <a:effectLst/>
                        </a:rPr>
                        <a:t>Value</a:t>
                      </a:r>
                    </a:p>
                  </a:txBody>
                  <a:tcPr marL="0" marR="0" marT="0" marB="0" anchor="ctr">
                    <a:solidFill>
                      <a:schemeClr val="accent1"/>
                    </a:solidFill>
                  </a:tcPr>
                </a:tc>
                <a:tc>
                  <a:txBody>
                    <a:bodyPr/>
                    <a:lstStyle/>
                    <a:p>
                      <a:pPr algn="ctr"/>
                      <a:r>
                        <a:rPr lang="en-US">
                          <a:solidFill>
                            <a:schemeClr val="bg1"/>
                          </a:solidFill>
                          <a:effectLst/>
                        </a:rPr>
                        <a:t>Period</a:t>
                      </a:r>
                    </a:p>
                  </a:txBody>
                  <a:tcPr marL="0" marR="0" marT="0" marB="0" anchor="ctr">
                    <a:solidFill>
                      <a:schemeClr val="accent1"/>
                    </a:solidFill>
                  </a:tcPr>
                </a:tc>
                <a:tc>
                  <a:txBody>
                    <a:bodyPr/>
                    <a:lstStyle/>
                    <a:p>
                      <a:pPr algn="ctr"/>
                      <a:r>
                        <a:rPr lang="en-US">
                          <a:solidFill>
                            <a:schemeClr val="bg1"/>
                          </a:solidFill>
                          <a:effectLst/>
                        </a:rPr>
                        <a:t>zscorebyp</a:t>
                      </a:r>
                    </a:p>
                  </a:txBody>
                  <a:tcPr marL="0" marR="0" marT="0" marB="0" anchor="ctr">
                    <a:solidFill>
                      <a:schemeClr val="accent1"/>
                    </a:solidFill>
                  </a:tcPr>
                </a:tc>
                <a:tc>
                  <a:txBody>
                    <a:bodyPr/>
                    <a:lstStyle/>
                    <a:p>
                      <a:pPr algn="ctr"/>
                      <a:r>
                        <a:rPr lang="en-US">
                          <a:solidFill>
                            <a:schemeClr val="bg1"/>
                          </a:solidFill>
                          <a:effectLst/>
                        </a:rPr>
                        <a:t>zscore_mean</a:t>
                      </a:r>
                    </a:p>
                  </a:txBody>
                  <a:tcPr marL="0" marR="0" marT="0" marB="0" anchor="ctr">
                    <a:solidFill>
                      <a:schemeClr val="accent1"/>
                    </a:solidFill>
                  </a:tcPr>
                </a:tc>
                <a:tc>
                  <a:txBody>
                    <a:bodyPr/>
                    <a:lstStyle/>
                    <a:p>
                      <a:pPr algn="ctr"/>
                      <a:r>
                        <a:rPr lang="en-US">
                          <a:solidFill>
                            <a:schemeClr val="bg1"/>
                          </a:solidFill>
                          <a:effectLst/>
                        </a:rPr>
                        <a:t>score_avg_diff</a:t>
                      </a:r>
                    </a:p>
                  </a:txBody>
                  <a:tcPr marL="0" marR="0" marT="0" marB="0" anchor="ctr">
                    <a:solidFill>
                      <a:schemeClr val="accent1"/>
                    </a:solidFill>
                  </a:tcPr>
                </a:tc>
                <a:tc>
                  <a:txBody>
                    <a:bodyPr/>
                    <a:lstStyle/>
                    <a:p>
                      <a:pPr lvl="0" algn="ctr">
                        <a:buNone/>
                      </a:pPr>
                      <a:r>
                        <a:rPr lang="en-US">
                          <a:solidFill>
                            <a:schemeClr val="bg1"/>
                          </a:solidFill>
                          <a:effectLst/>
                        </a:rPr>
                        <a:t>Valid</a:t>
                      </a:r>
                    </a:p>
                  </a:txBody>
                  <a:tcPr marL="0" marR="0" marT="0" marB="0" anchor="ctr">
                    <a:solidFill>
                      <a:schemeClr val="accent1"/>
                    </a:solidFill>
                  </a:tcPr>
                </a:tc>
                <a:extLst>
                  <a:ext uri="{0D108BD9-81ED-4DB2-BD59-A6C34878D82A}">
                    <a16:rowId xmlns:a16="http://schemas.microsoft.com/office/drawing/2014/main" val="3332927593"/>
                  </a:ext>
                </a:extLst>
              </a:tr>
              <a:tr h="372652">
                <a:tc>
                  <a:txBody>
                    <a:bodyPr/>
                    <a:lstStyle/>
                    <a:p>
                      <a:pPr algn="ctr"/>
                      <a:r>
                        <a:rPr lang="en-US"/>
                        <a:t>6445</a:t>
                      </a:r>
                    </a:p>
                  </a:txBody>
                  <a:tcPr marL="0" marR="0" marT="0" marB="0" anchor="ctr"/>
                </a:tc>
                <a:tc>
                  <a:txBody>
                    <a:bodyPr/>
                    <a:lstStyle/>
                    <a:p>
                      <a:pPr algn="ctr"/>
                      <a:r>
                        <a:rPr lang="en-US"/>
                        <a:t>22</a:t>
                      </a:r>
                    </a:p>
                  </a:txBody>
                  <a:tcPr marL="0" marR="0" marT="0" marB="0" anchor="ctr"/>
                </a:tc>
                <a:tc>
                  <a:txBody>
                    <a:bodyPr/>
                    <a:lstStyle/>
                    <a:p>
                      <a:pPr algn="ctr"/>
                      <a:r>
                        <a:rPr lang="en-US"/>
                        <a:t>202008</a:t>
                      </a:r>
                    </a:p>
                  </a:txBody>
                  <a:tcPr marL="0" marR="0" marT="0" marB="0" anchor="ctr"/>
                </a:tc>
                <a:tc>
                  <a:txBody>
                    <a:bodyPr/>
                    <a:lstStyle/>
                    <a:p>
                      <a:pPr algn="ctr"/>
                      <a:r>
                        <a:rPr lang="en-US"/>
                        <a:t>-0.1687</a:t>
                      </a:r>
                    </a:p>
                  </a:txBody>
                  <a:tcPr marL="0" marR="0" marT="0" marB="0" anchor="ctr"/>
                </a:tc>
                <a:tc>
                  <a:txBody>
                    <a:bodyPr/>
                    <a:lstStyle/>
                    <a:p>
                      <a:pPr algn="ctr"/>
                      <a:r>
                        <a:rPr lang="en-US"/>
                        <a:t>-0.39577</a:t>
                      </a:r>
                    </a:p>
                  </a:txBody>
                  <a:tcPr marL="0" marR="0" marT="0" marB="0" anchor="ctr"/>
                </a:tc>
                <a:tc>
                  <a:txBody>
                    <a:bodyPr/>
                    <a:lstStyle/>
                    <a:p>
                      <a:pPr algn="ctr"/>
                      <a:r>
                        <a:rPr lang="en-US"/>
                        <a:t>0.227065</a:t>
                      </a:r>
                    </a:p>
                  </a:txBody>
                  <a:tcPr marL="0" marR="0" marT="0" marB="0" anchor="ctr"/>
                </a:tc>
                <a:tc>
                  <a:txBody>
                    <a:bodyPr/>
                    <a:lstStyle/>
                    <a:p>
                      <a:pPr lvl="0" algn="ctr">
                        <a:buNone/>
                      </a:pPr>
                      <a:r>
                        <a:rPr lang="en-US"/>
                        <a:t>0</a:t>
                      </a:r>
                    </a:p>
                  </a:txBody>
                  <a:tcPr marL="0" marR="0" marT="0" marB="0"/>
                </a:tc>
                <a:extLst>
                  <a:ext uri="{0D108BD9-81ED-4DB2-BD59-A6C34878D82A}">
                    <a16:rowId xmlns:a16="http://schemas.microsoft.com/office/drawing/2014/main" val="2945244146"/>
                  </a:ext>
                </a:extLst>
              </a:tr>
              <a:tr h="358319">
                <a:tc>
                  <a:txBody>
                    <a:bodyPr/>
                    <a:lstStyle/>
                    <a:p>
                      <a:pPr algn="ctr"/>
                      <a:r>
                        <a:rPr lang="en-US"/>
                        <a:t>6445</a:t>
                      </a:r>
                    </a:p>
                  </a:txBody>
                  <a:tcPr marL="0" marR="0" marT="0" marB="0" anchor="ctr"/>
                </a:tc>
                <a:tc>
                  <a:txBody>
                    <a:bodyPr/>
                    <a:lstStyle/>
                    <a:p>
                      <a:pPr algn="ctr"/>
                      <a:r>
                        <a:rPr lang="en-US"/>
                        <a:t>30</a:t>
                      </a:r>
                    </a:p>
                  </a:txBody>
                  <a:tcPr marL="0" marR="0" marT="0" marB="0" anchor="ctr"/>
                </a:tc>
                <a:tc>
                  <a:txBody>
                    <a:bodyPr/>
                    <a:lstStyle/>
                    <a:p>
                      <a:pPr algn="ctr"/>
                      <a:r>
                        <a:rPr lang="en-US"/>
                        <a:t>202009</a:t>
                      </a:r>
                    </a:p>
                  </a:txBody>
                  <a:tcPr marL="0" marR="0" marT="0" marB="0" anchor="ctr"/>
                </a:tc>
                <a:tc>
                  <a:txBody>
                    <a:bodyPr/>
                    <a:lstStyle/>
                    <a:p>
                      <a:pPr algn="ctr"/>
                      <a:r>
                        <a:rPr lang="en-US"/>
                        <a:t>-0.07777</a:t>
                      </a:r>
                    </a:p>
                  </a:txBody>
                  <a:tcPr marL="0" marR="0" marT="0" marB="0" anchor="ctr"/>
                </a:tc>
                <a:tc>
                  <a:txBody>
                    <a:bodyPr/>
                    <a:lstStyle/>
                    <a:p>
                      <a:pPr algn="ctr"/>
                      <a:r>
                        <a:rPr lang="en-US"/>
                        <a:t>-0.31048</a:t>
                      </a:r>
                    </a:p>
                  </a:txBody>
                  <a:tcPr marL="0" marR="0" marT="0" marB="0" anchor="ctr"/>
                </a:tc>
                <a:tc>
                  <a:txBody>
                    <a:bodyPr/>
                    <a:lstStyle/>
                    <a:p>
                      <a:pPr algn="ctr"/>
                      <a:r>
                        <a:rPr lang="en-US"/>
                        <a:t>0.23271</a:t>
                      </a:r>
                    </a:p>
                  </a:txBody>
                  <a:tcPr marL="0" marR="0" marT="0" marB="0" anchor="ctr"/>
                </a:tc>
                <a:tc>
                  <a:txBody>
                    <a:bodyPr/>
                    <a:lstStyle/>
                    <a:p>
                      <a:pPr lvl="0" algn="ctr">
                        <a:buNone/>
                      </a:pPr>
                      <a:r>
                        <a:rPr lang="en-US"/>
                        <a:t>0</a:t>
                      </a:r>
                    </a:p>
                  </a:txBody>
                  <a:tcPr marL="0" marR="0" marT="0" marB="0"/>
                </a:tc>
                <a:extLst>
                  <a:ext uri="{0D108BD9-81ED-4DB2-BD59-A6C34878D82A}">
                    <a16:rowId xmlns:a16="http://schemas.microsoft.com/office/drawing/2014/main" val="921917526"/>
                  </a:ext>
                </a:extLst>
              </a:tr>
              <a:tr h="372652">
                <a:tc>
                  <a:txBody>
                    <a:bodyPr/>
                    <a:lstStyle/>
                    <a:p>
                      <a:pPr algn="ctr"/>
                      <a:r>
                        <a:rPr lang="en-US"/>
                        <a:t>6445</a:t>
                      </a:r>
                    </a:p>
                  </a:txBody>
                  <a:tcPr marL="0" marR="0" marT="0" marB="0" anchor="ctr"/>
                </a:tc>
                <a:tc>
                  <a:txBody>
                    <a:bodyPr/>
                    <a:lstStyle/>
                    <a:p>
                      <a:pPr algn="ctr"/>
                      <a:r>
                        <a:rPr lang="en-US"/>
                        <a:t>18</a:t>
                      </a:r>
                    </a:p>
                  </a:txBody>
                  <a:tcPr marL="0" marR="0" marT="0" marB="0" anchor="ctr"/>
                </a:tc>
                <a:tc>
                  <a:txBody>
                    <a:bodyPr/>
                    <a:lstStyle/>
                    <a:p>
                      <a:pPr algn="ctr"/>
                      <a:r>
                        <a:rPr lang="en-US"/>
                        <a:t>202010</a:t>
                      </a:r>
                    </a:p>
                  </a:txBody>
                  <a:tcPr marL="0" marR="0" marT="0" marB="0" anchor="ctr"/>
                </a:tc>
                <a:tc>
                  <a:txBody>
                    <a:bodyPr/>
                    <a:lstStyle/>
                    <a:p>
                      <a:pPr algn="ctr"/>
                      <a:r>
                        <a:rPr lang="en-US"/>
                        <a:t>-0.35501</a:t>
                      </a:r>
                    </a:p>
                  </a:txBody>
                  <a:tcPr marL="0" marR="0" marT="0" marB="0" anchor="ctr"/>
                </a:tc>
                <a:tc>
                  <a:txBody>
                    <a:bodyPr/>
                    <a:lstStyle/>
                    <a:p>
                      <a:pPr algn="ctr"/>
                      <a:r>
                        <a:rPr lang="en-US"/>
                        <a:t>-0.18927</a:t>
                      </a:r>
                    </a:p>
                  </a:txBody>
                  <a:tcPr marL="0" marR="0" marT="0" marB="0" anchor="ctr"/>
                </a:tc>
                <a:tc>
                  <a:txBody>
                    <a:bodyPr/>
                    <a:lstStyle/>
                    <a:p>
                      <a:pPr algn="ctr"/>
                      <a:r>
                        <a:rPr lang="en-US"/>
                        <a:t>-0.16574</a:t>
                      </a:r>
                    </a:p>
                  </a:txBody>
                  <a:tcPr marL="0" marR="0" marT="0" marB="0" anchor="ctr"/>
                </a:tc>
                <a:tc>
                  <a:txBody>
                    <a:bodyPr/>
                    <a:lstStyle/>
                    <a:p>
                      <a:pPr lvl="0" algn="ctr">
                        <a:buNone/>
                      </a:pPr>
                      <a:r>
                        <a:rPr lang="en-US"/>
                        <a:t>0</a:t>
                      </a:r>
                    </a:p>
                  </a:txBody>
                  <a:tcPr marL="0" marR="0" marT="0" marB="0"/>
                </a:tc>
                <a:extLst>
                  <a:ext uri="{0D108BD9-81ED-4DB2-BD59-A6C34878D82A}">
                    <a16:rowId xmlns:a16="http://schemas.microsoft.com/office/drawing/2014/main" val="705177396"/>
                  </a:ext>
                </a:extLst>
              </a:tr>
              <a:tr h="372652">
                <a:tc>
                  <a:txBody>
                    <a:bodyPr/>
                    <a:lstStyle/>
                    <a:p>
                      <a:pPr algn="ctr"/>
                      <a:r>
                        <a:rPr lang="en-US"/>
                        <a:t>6445</a:t>
                      </a:r>
                    </a:p>
                  </a:txBody>
                  <a:tcPr marL="0" marR="0" marT="0" marB="0" anchor="ctr"/>
                </a:tc>
                <a:tc>
                  <a:txBody>
                    <a:bodyPr/>
                    <a:lstStyle/>
                    <a:p>
                      <a:pPr algn="ctr"/>
                      <a:r>
                        <a:rPr lang="en-US"/>
                        <a:t>23</a:t>
                      </a:r>
                    </a:p>
                  </a:txBody>
                  <a:tcPr marL="0" marR="0" marT="0" marB="0" anchor="ctr"/>
                </a:tc>
                <a:tc>
                  <a:txBody>
                    <a:bodyPr/>
                    <a:lstStyle/>
                    <a:p>
                      <a:pPr algn="ctr"/>
                      <a:r>
                        <a:rPr lang="en-US"/>
                        <a:t>202011</a:t>
                      </a:r>
                    </a:p>
                  </a:txBody>
                  <a:tcPr marL="0" marR="0" marT="0" marB="0" anchor="ctr"/>
                </a:tc>
                <a:tc>
                  <a:txBody>
                    <a:bodyPr/>
                    <a:lstStyle/>
                    <a:p>
                      <a:pPr algn="ctr"/>
                      <a:r>
                        <a:rPr lang="en-US"/>
                        <a:t>-0.22552</a:t>
                      </a:r>
                    </a:p>
                  </a:txBody>
                  <a:tcPr marL="0" marR="0" marT="0" marB="0" anchor="ctr"/>
                </a:tc>
                <a:tc>
                  <a:txBody>
                    <a:bodyPr/>
                    <a:lstStyle/>
                    <a:p>
                      <a:pPr algn="ctr"/>
                      <a:r>
                        <a:rPr lang="en-US"/>
                        <a:t>-0.20049</a:t>
                      </a:r>
                    </a:p>
                  </a:txBody>
                  <a:tcPr marL="0" marR="0" marT="0" marB="0" anchor="ctr"/>
                </a:tc>
                <a:tc>
                  <a:txBody>
                    <a:bodyPr/>
                    <a:lstStyle/>
                    <a:p>
                      <a:pPr algn="ctr"/>
                      <a:r>
                        <a:rPr lang="en-US"/>
                        <a:t>-0.02502</a:t>
                      </a:r>
                    </a:p>
                  </a:txBody>
                  <a:tcPr marL="0" marR="0" marT="0" marB="0" anchor="ctr"/>
                </a:tc>
                <a:tc>
                  <a:txBody>
                    <a:bodyPr/>
                    <a:lstStyle/>
                    <a:p>
                      <a:pPr lvl="0" algn="ctr">
                        <a:buNone/>
                      </a:pPr>
                      <a:r>
                        <a:rPr lang="en-US"/>
                        <a:t>0</a:t>
                      </a:r>
                    </a:p>
                  </a:txBody>
                  <a:tcPr marL="0" marR="0" marT="0" marB="0"/>
                </a:tc>
                <a:extLst>
                  <a:ext uri="{0D108BD9-81ED-4DB2-BD59-A6C34878D82A}">
                    <a16:rowId xmlns:a16="http://schemas.microsoft.com/office/drawing/2014/main" val="3959004441"/>
                  </a:ext>
                </a:extLst>
              </a:tr>
              <a:tr h="386984">
                <a:tc>
                  <a:txBody>
                    <a:bodyPr/>
                    <a:lstStyle/>
                    <a:p>
                      <a:pPr algn="ctr"/>
                      <a:r>
                        <a:rPr lang="en-US"/>
                        <a:t>6445</a:t>
                      </a:r>
                    </a:p>
                  </a:txBody>
                  <a:tcPr marL="0" marR="0" marT="0" marB="0" anchor="ctr"/>
                </a:tc>
                <a:tc>
                  <a:txBody>
                    <a:bodyPr/>
                    <a:lstStyle/>
                    <a:p>
                      <a:pPr algn="ctr"/>
                      <a:r>
                        <a:rPr lang="en-US"/>
                        <a:t>53</a:t>
                      </a:r>
                    </a:p>
                  </a:txBody>
                  <a:tcPr marL="0" marR="0" marT="0" marB="0" anchor="ctr"/>
                </a:tc>
                <a:tc>
                  <a:txBody>
                    <a:bodyPr/>
                    <a:lstStyle/>
                    <a:p>
                      <a:pPr algn="ctr"/>
                      <a:r>
                        <a:rPr lang="en-US"/>
                        <a:t>202012</a:t>
                      </a:r>
                    </a:p>
                  </a:txBody>
                  <a:tcPr marL="0" marR="0" marT="0" marB="0" anchor="ctr"/>
                </a:tc>
                <a:tc>
                  <a:txBody>
                    <a:bodyPr/>
                    <a:lstStyle/>
                    <a:p>
                      <a:pPr algn="ctr"/>
                      <a:r>
                        <a:rPr lang="en-US"/>
                        <a:t>1.318216</a:t>
                      </a:r>
                    </a:p>
                  </a:txBody>
                  <a:tcPr marL="0" marR="0" marT="0" marB="0" anchor="ctr"/>
                </a:tc>
                <a:tc>
                  <a:txBody>
                    <a:bodyPr/>
                    <a:lstStyle/>
                    <a:p>
                      <a:pPr algn="ctr"/>
                      <a:r>
                        <a:rPr lang="en-US"/>
                        <a:t>-0.21943</a:t>
                      </a:r>
                    </a:p>
                  </a:txBody>
                  <a:tcPr marL="0" marR="0" marT="0" marB="0" anchor="ctr"/>
                </a:tc>
                <a:tc>
                  <a:txBody>
                    <a:bodyPr/>
                    <a:lstStyle/>
                    <a:p>
                      <a:pPr algn="ctr"/>
                      <a:r>
                        <a:rPr lang="en-US"/>
                        <a:t>1.53765</a:t>
                      </a:r>
                    </a:p>
                  </a:txBody>
                  <a:tcPr marL="0" marR="0" marT="0" marB="0" anchor="ctr"/>
                </a:tc>
                <a:tc>
                  <a:txBody>
                    <a:bodyPr/>
                    <a:lstStyle/>
                    <a:p>
                      <a:pPr lvl="0" algn="ctr">
                        <a:buNone/>
                      </a:pPr>
                      <a:r>
                        <a:rPr lang="en-US"/>
                        <a:t>1</a:t>
                      </a:r>
                    </a:p>
                  </a:txBody>
                  <a:tcPr marL="0" marR="0" marT="0" marB="0"/>
                </a:tc>
                <a:extLst>
                  <a:ext uri="{0D108BD9-81ED-4DB2-BD59-A6C34878D82A}">
                    <a16:rowId xmlns:a16="http://schemas.microsoft.com/office/drawing/2014/main" val="2157683915"/>
                  </a:ext>
                </a:extLst>
              </a:tr>
            </a:tbl>
          </a:graphicData>
        </a:graphic>
      </p:graphicFrame>
      <p:sp>
        <p:nvSpPr>
          <p:cNvPr id="8" name="Google Shape;64;p12">
            <a:extLst>
              <a:ext uri="{FF2B5EF4-FFF2-40B4-BE49-F238E27FC236}">
                <a16:creationId xmlns:a16="http://schemas.microsoft.com/office/drawing/2014/main" id="{04051D16-92C5-40B3-942B-082115ADCC2F}"/>
              </a:ext>
            </a:extLst>
          </p:cNvPr>
          <p:cNvSpPr txBox="1"/>
          <p:nvPr/>
        </p:nvSpPr>
        <p:spPr>
          <a:xfrm>
            <a:off x="1008746" y="5254216"/>
            <a:ext cx="10169200" cy="984845"/>
          </a:xfrm>
          <a:prstGeom prst="rect">
            <a:avLst/>
          </a:prstGeom>
          <a:noFill/>
          <a:ln>
            <a:noFill/>
          </a:ln>
        </p:spPr>
        <p:txBody>
          <a:bodyPr spcFirstLastPara="1" wrap="square" lIns="121900" tIns="121900" rIns="121900" bIns="1219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 sz="2400">
                <a:latin typeface="Times New Roman"/>
                <a:ea typeface="Times New Roman"/>
                <a:cs typeface="Times New Roman"/>
                <a:sym typeface="Times New Roman"/>
              </a:rPr>
              <a:t>By using both </a:t>
            </a:r>
            <a:r>
              <a:rPr lang="en" sz="2400">
                <a:solidFill>
                  <a:schemeClr val="dk1"/>
                </a:solidFill>
                <a:latin typeface="Times New Roman"/>
                <a:ea typeface="Times New Roman"/>
                <a:cs typeface="Times New Roman"/>
                <a:sym typeface="Times New Roman"/>
              </a:rPr>
              <a:t>Usage Comparison and Historical Usage Pattern we were able to validate high bill complaints</a:t>
            </a:r>
            <a:endParaRPr sz="2400">
              <a:latin typeface="Times New Roman"/>
              <a:ea typeface="Times New Roman"/>
              <a:cs typeface="Times New Roman"/>
              <a:sym typeface="Times New Roman"/>
            </a:endParaRPr>
          </a:p>
        </p:txBody>
      </p:sp>
    </p:spTree>
    <p:extLst>
      <p:ext uri="{BB962C8B-B14F-4D97-AF65-F5344CB8AC3E}">
        <p14:creationId xmlns:p14="http://schemas.microsoft.com/office/powerpoint/2010/main" val="33233044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C5C41-2B43-4A67-8CEB-62897C3F6E2A}"/>
              </a:ext>
            </a:extLst>
          </p:cNvPr>
          <p:cNvSpPr>
            <a:spLocks noGrp="1"/>
          </p:cNvSpPr>
          <p:nvPr>
            <p:ph type="ctrTitle"/>
          </p:nvPr>
        </p:nvSpPr>
        <p:spPr>
          <a:xfrm>
            <a:off x="747033" y="2883749"/>
            <a:ext cx="7829775" cy="756864"/>
          </a:xfrm>
        </p:spPr>
        <p:txBody>
          <a:bodyPr lIns="91440" tIns="45720" rIns="91440" bIns="45720" anchor="t"/>
          <a:lstStyle/>
          <a:p>
            <a:r>
              <a:rPr lang="en-GB" sz="5300" b="1" dirty="0">
                <a:cs typeface="Calibri"/>
              </a:rPr>
              <a:t>SEW NLP Products</a:t>
            </a:r>
          </a:p>
        </p:txBody>
      </p:sp>
      <p:pic>
        <p:nvPicPr>
          <p:cNvPr id="5" name="Picture 4" descr="Logo&#10;&#10;Description automatically generated">
            <a:extLst>
              <a:ext uri="{FF2B5EF4-FFF2-40B4-BE49-F238E27FC236}">
                <a16:creationId xmlns:a16="http://schemas.microsoft.com/office/drawing/2014/main" id="{A2A7055E-98B1-4696-BA76-472299AB35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78790" y="329203"/>
            <a:ext cx="3234421" cy="1375376"/>
          </a:xfrm>
          <a:prstGeom prst="rect">
            <a:avLst/>
          </a:prstGeom>
        </p:spPr>
      </p:pic>
    </p:spTree>
    <p:extLst>
      <p:ext uri="{BB962C8B-B14F-4D97-AF65-F5344CB8AC3E}">
        <p14:creationId xmlns:p14="http://schemas.microsoft.com/office/powerpoint/2010/main" val="8818894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5B9BF-C571-25DB-60AF-ACD17585D1FD}"/>
              </a:ext>
            </a:extLst>
          </p:cNvPr>
          <p:cNvSpPr>
            <a:spLocks noGrp="1"/>
          </p:cNvSpPr>
          <p:nvPr>
            <p:ph type="ctrTitle"/>
          </p:nvPr>
        </p:nvSpPr>
        <p:spPr/>
        <p:txBody>
          <a:bodyPr/>
          <a:lstStyle/>
          <a:p>
            <a:r>
              <a:rPr lang="en-US" dirty="0"/>
              <a:t>SEW NLP Products</a:t>
            </a:r>
          </a:p>
        </p:txBody>
      </p:sp>
      <p:sp>
        <p:nvSpPr>
          <p:cNvPr id="4" name="TextBox 3">
            <a:extLst>
              <a:ext uri="{FF2B5EF4-FFF2-40B4-BE49-F238E27FC236}">
                <a16:creationId xmlns:a16="http://schemas.microsoft.com/office/drawing/2014/main" id="{D99BBB6B-B138-6818-B8B2-A1D2EB944EFC}"/>
              </a:ext>
            </a:extLst>
          </p:cNvPr>
          <p:cNvSpPr txBox="1"/>
          <p:nvPr/>
        </p:nvSpPr>
        <p:spPr>
          <a:xfrm>
            <a:off x="419100" y="1095375"/>
            <a:ext cx="10567308" cy="5632311"/>
          </a:xfrm>
          <a:prstGeom prst="rect">
            <a:avLst/>
          </a:prstGeom>
          <a:noFill/>
        </p:spPr>
        <p:txBody>
          <a:bodyPr wrap="square" lIns="91440" tIns="45720" rIns="91440" bIns="45720" rtlCol="0" anchor="t">
            <a:spAutoFit/>
          </a:bodyPr>
          <a:lstStyle/>
          <a:p>
            <a:pPr marL="342900" indent="-342900">
              <a:buAutoNum type="arabicParenR"/>
            </a:pPr>
            <a:r>
              <a:rPr lang="en-US" b="1" dirty="0"/>
              <a:t>CHATBOT ANALYTICS DASHBOARD : OR NLP API's </a:t>
            </a:r>
            <a:r>
              <a:rPr lang="en-US" dirty="0"/>
              <a:t>(LIVE)</a:t>
            </a:r>
          </a:p>
          <a:p>
            <a:endParaRPr lang="en-US" dirty="0"/>
          </a:p>
          <a:p>
            <a:pPr marL="285750" indent="-285750">
              <a:buFont typeface="Arial" panose="020B0604020202020204" pitchFamily="34" charset="0"/>
              <a:buChar char="•"/>
            </a:pPr>
            <a:r>
              <a:rPr lang="en-US" dirty="0"/>
              <a:t>INTENT ANALYSIS                   -           BERT TEXT CLASSIFICATION MODEL</a:t>
            </a:r>
          </a:p>
          <a:p>
            <a:pPr marL="285750" indent="-285750">
              <a:buFont typeface="Arial" panose="020B0604020202020204" pitchFamily="34" charset="0"/>
              <a:buChar char="•"/>
            </a:pPr>
            <a:r>
              <a:rPr lang="en-US" dirty="0"/>
              <a:t>KEYWORD TRACKING            -            1)     BERT BASED WORD EMBEDDING, COSINE SIMILARITY</a:t>
            </a:r>
            <a:br>
              <a:rPr lang="en-US" dirty="0"/>
            </a:br>
            <a:r>
              <a:rPr lang="en-US" dirty="0"/>
              <a:t>                                                               2)    RULE BASED KEYWORD EXTRACTION  -  FUZZYWUZZY ,REGEX</a:t>
            </a:r>
          </a:p>
          <a:p>
            <a:pPr marL="285750" indent="-285750">
              <a:buFont typeface="Arial" panose="020B0604020202020204" pitchFamily="34" charset="0"/>
              <a:buChar char="•"/>
            </a:pPr>
            <a:r>
              <a:rPr lang="en-US" dirty="0"/>
              <a:t>WORD FREQUENCY               -             COUNT VECTORIZER      </a:t>
            </a:r>
          </a:p>
          <a:p>
            <a:endParaRPr lang="en-US" dirty="0"/>
          </a:p>
          <a:p>
            <a:r>
              <a:rPr lang="en-US" dirty="0"/>
              <a:t>2) </a:t>
            </a:r>
            <a:r>
              <a:rPr lang="en-US" b="1" dirty="0"/>
              <a:t>PROOF OF CONCEPTS : </a:t>
            </a:r>
          </a:p>
          <a:p>
            <a:endParaRPr lang="en-US" dirty="0"/>
          </a:p>
          <a:p>
            <a:pPr marL="285750" indent="-285750">
              <a:buFont typeface="Arial" panose="020B0604020202020204" pitchFamily="34" charset="0"/>
              <a:buChar char="•"/>
            </a:pPr>
            <a:r>
              <a:rPr lang="en-US" dirty="0"/>
              <a:t>SEW NLP CHATBOT               -                 1)  BERT TEXT CLASSIFICATION MODEL</a:t>
            </a:r>
            <a:br>
              <a:rPr lang="en-US" dirty="0"/>
            </a:br>
            <a:r>
              <a:rPr lang="en-US" dirty="0"/>
              <a:t>                                                                   2)  SQUAD MODEL</a:t>
            </a:r>
            <a:br>
              <a:rPr lang="en-US" dirty="0"/>
            </a:br>
            <a:r>
              <a:rPr lang="en-US" dirty="0"/>
              <a:t>                                                                   3) BERT WORD EMBEDDING, COSINE SIMILARITY</a:t>
            </a:r>
            <a:br>
              <a:rPr lang="en-US" dirty="0"/>
            </a:br>
            <a:r>
              <a:rPr lang="en-US" dirty="0"/>
              <a:t>                                                                   4) DATABASE</a:t>
            </a:r>
            <a:br>
              <a:rPr lang="en-US" dirty="0"/>
            </a:br>
            <a:r>
              <a:rPr lang="en-US" dirty="0"/>
              <a:t>                                                                   5) STATISTCS RULES</a:t>
            </a:r>
          </a:p>
          <a:p>
            <a:endParaRPr lang="en-US" dirty="0"/>
          </a:p>
          <a:p>
            <a:pPr marL="285750" indent="-285750">
              <a:buFont typeface="Arial" panose="020B0604020202020204" pitchFamily="34" charset="0"/>
              <a:buChar char="•"/>
            </a:pPr>
            <a:r>
              <a:rPr lang="en-US" dirty="0"/>
              <a:t>NLP AUTOLABELER                 -            1) BERT TEXT CLASSIFICATION MODEL</a:t>
            </a:r>
            <a:br>
              <a:rPr lang="en-US" dirty="0"/>
            </a:br>
            <a:r>
              <a:rPr lang="en-US" dirty="0"/>
              <a:t>                                                                2) FAST CLUSTERING METHOD</a:t>
            </a:r>
            <a:br>
              <a:rPr lang="en-US" dirty="0"/>
            </a:br>
            <a:r>
              <a:rPr lang="en-US" dirty="0"/>
              <a:t>                                                                3) POS TAGGER</a:t>
            </a:r>
          </a:p>
          <a:p>
            <a:endParaRPr lang="en-US" dirty="0"/>
          </a:p>
          <a:p>
            <a:endParaRPr lang="en-US" dirty="0"/>
          </a:p>
        </p:txBody>
      </p:sp>
    </p:spTree>
    <p:extLst>
      <p:ext uri="{BB962C8B-B14F-4D97-AF65-F5344CB8AC3E}">
        <p14:creationId xmlns:p14="http://schemas.microsoft.com/office/powerpoint/2010/main" val="36731336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C5C41-2B43-4A67-8CEB-62897C3F6E2A}"/>
              </a:ext>
            </a:extLst>
          </p:cNvPr>
          <p:cNvSpPr>
            <a:spLocks noGrp="1"/>
          </p:cNvSpPr>
          <p:nvPr>
            <p:ph type="ctrTitle"/>
          </p:nvPr>
        </p:nvSpPr>
        <p:spPr>
          <a:xfrm>
            <a:off x="747033" y="2883749"/>
            <a:ext cx="7829775" cy="756864"/>
          </a:xfrm>
        </p:spPr>
        <p:txBody>
          <a:bodyPr lIns="91440" tIns="45720" rIns="91440" bIns="45720" anchor="t"/>
          <a:lstStyle/>
          <a:p>
            <a:r>
              <a:rPr lang="en-GB" sz="5300" b="1">
                <a:cs typeface="Calibri"/>
              </a:rPr>
              <a:t>NiSource Deployment</a:t>
            </a:r>
          </a:p>
        </p:txBody>
      </p:sp>
      <p:pic>
        <p:nvPicPr>
          <p:cNvPr id="5" name="Picture 4" descr="Logo&#10;&#10;Description automatically generated">
            <a:extLst>
              <a:ext uri="{FF2B5EF4-FFF2-40B4-BE49-F238E27FC236}">
                <a16:creationId xmlns:a16="http://schemas.microsoft.com/office/drawing/2014/main" id="{A2A7055E-98B1-4696-BA76-472299AB35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78790" y="329203"/>
            <a:ext cx="3234421" cy="1375376"/>
          </a:xfrm>
          <a:prstGeom prst="rect">
            <a:avLst/>
          </a:prstGeom>
        </p:spPr>
      </p:pic>
    </p:spTree>
    <p:extLst>
      <p:ext uri="{BB962C8B-B14F-4D97-AF65-F5344CB8AC3E}">
        <p14:creationId xmlns:p14="http://schemas.microsoft.com/office/powerpoint/2010/main" val="42109431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5BED-F4AA-4947-A07D-F2EACCCCBA44}"/>
              </a:ext>
            </a:extLst>
          </p:cNvPr>
          <p:cNvSpPr>
            <a:spLocks noGrp="1"/>
          </p:cNvSpPr>
          <p:nvPr>
            <p:ph type="ctrTitle"/>
          </p:nvPr>
        </p:nvSpPr>
        <p:spPr>
          <a:xfrm>
            <a:off x="775956" y="983815"/>
            <a:ext cx="10636893" cy="4723031"/>
          </a:xfrm>
        </p:spPr>
        <p:txBody>
          <a:bodyPr lIns="121920" tIns="60960" rIns="121920" bIns="60960" anchor="t"/>
          <a:lstStyle/>
          <a:p>
            <a:r>
              <a:rPr lang="en-US" sz="2133">
                <a:latin typeface="+mn-lt"/>
                <a:cs typeface="Calibri"/>
              </a:rPr>
              <a:t>NiSource Data consists of:</a:t>
            </a:r>
            <a:br>
              <a:rPr lang="en-US" sz="2133">
                <a:latin typeface="+mn-lt"/>
                <a:cs typeface="Calibri"/>
              </a:rPr>
            </a:br>
            <a:r>
              <a:rPr lang="en-US" sz="2133">
                <a:latin typeface="+mn-lt"/>
                <a:cs typeface="Calibri"/>
              </a:rPr>
              <a:t>1. Account EmailMessage</a:t>
            </a:r>
            <a:br>
              <a:rPr lang="en-US" sz="2133">
                <a:latin typeface="+mn-lt"/>
                <a:cs typeface="Calibri"/>
              </a:rPr>
            </a:br>
            <a:r>
              <a:rPr lang="en-US" sz="2133">
                <a:latin typeface="+mn-lt"/>
                <a:cs typeface="Calibri"/>
              </a:rPr>
              <a:t>2. User Behaviors</a:t>
            </a:r>
            <a:br>
              <a:rPr lang="en-US" sz="2133">
                <a:latin typeface="+mn-lt"/>
                <a:cs typeface="Calibri"/>
              </a:rPr>
            </a:br>
            <a:r>
              <a:rPr lang="en-US" sz="2133">
                <a:latin typeface="+mn-lt"/>
                <a:cs typeface="Calibri"/>
              </a:rPr>
              <a:t>3. Conversational History</a:t>
            </a:r>
            <a:br>
              <a:rPr lang="en-US" sz="2133">
                <a:latin typeface="+mn-lt"/>
                <a:cs typeface="Calibri"/>
              </a:rPr>
            </a:br>
            <a:br>
              <a:rPr lang="en-US" sz="2133">
                <a:latin typeface="+mn-lt"/>
                <a:cs typeface="Calibri"/>
              </a:rPr>
            </a:br>
            <a:r>
              <a:rPr lang="en-US" sz="2133">
                <a:latin typeface="+mn-lt"/>
                <a:cs typeface="Calibri"/>
              </a:rPr>
              <a:t>We use Conversational History Data which contains of chat between user 1(CUSTOMER) and user 2(BOT).</a:t>
            </a:r>
            <a:br>
              <a:rPr lang="en-US" sz="2133">
                <a:latin typeface="+mn-lt"/>
                <a:cs typeface="Calibri"/>
              </a:rPr>
            </a:br>
            <a:br>
              <a:rPr lang="en-US" sz="2133">
                <a:latin typeface="+mn-lt"/>
                <a:cs typeface="Calibri"/>
              </a:rPr>
            </a:br>
            <a:r>
              <a:rPr lang="en-US" sz="2133">
                <a:latin typeface="+mn-lt"/>
                <a:cs typeface="Calibri"/>
              </a:rPr>
              <a:t>By using these data we tried to apply different analysis such as word-frequencies and tried to classify Messages by user 1 into pre-defined Categories by using Bert and analyzed these data using Data Visualizations.</a:t>
            </a:r>
            <a:br>
              <a:rPr lang="en-US" sz="2133">
                <a:latin typeface="+mn-lt"/>
                <a:cs typeface="Calibri"/>
              </a:rPr>
            </a:br>
            <a:br>
              <a:rPr lang="en-US" sz="2133">
                <a:latin typeface="+mn-lt"/>
                <a:cs typeface="Calibri"/>
              </a:rPr>
            </a:br>
            <a:br>
              <a:rPr lang="en-US" b="1" u="sng">
                <a:cs typeface="Calibri"/>
              </a:rPr>
            </a:br>
            <a:endParaRPr lang="en-US" b="1" u="sng">
              <a:cs typeface="Calibri"/>
            </a:endParaRPr>
          </a:p>
        </p:txBody>
      </p:sp>
      <p:sp>
        <p:nvSpPr>
          <p:cNvPr id="4" name="Subtitle 3">
            <a:extLst>
              <a:ext uri="{FF2B5EF4-FFF2-40B4-BE49-F238E27FC236}">
                <a16:creationId xmlns:a16="http://schemas.microsoft.com/office/drawing/2014/main" id="{2732DBBB-A76F-41EB-8C12-7A5015719210}"/>
              </a:ext>
            </a:extLst>
          </p:cNvPr>
          <p:cNvSpPr>
            <a:spLocks noGrp="1"/>
          </p:cNvSpPr>
          <p:nvPr>
            <p:ph type="subTitle" idx="1"/>
          </p:nvPr>
        </p:nvSpPr>
        <p:spPr>
          <a:xfrm>
            <a:off x="698823" y="273793"/>
            <a:ext cx="10636896" cy="777547"/>
          </a:xfrm>
        </p:spPr>
        <p:txBody>
          <a:bodyPr/>
          <a:lstStyle/>
          <a:p>
            <a:r>
              <a:rPr lang="en-IN"/>
              <a:t>Introduction</a:t>
            </a:r>
          </a:p>
        </p:txBody>
      </p:sp>
    </p:spTree>
    <p:extLst>
      <p:ext uri="{BB962C8B-B14F-4D97-AF65-F5344CB8AC3E}">
        <p14:creationId xmlns:p14="http://schemas.microsoft.com/office/powerpoint/2010/main" val="2724629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7D8E8-1C57-44C0-9DB1-19AEDEDB19CA}"/>
              </a:ext>
            </a:extLst>
          </p:cNvPr>
          <p:cNvSpPr>
            <a:spLocks noGrp="1"/>
          </p:cNvSpPr>
          <p:nvPr>
            <p:ph type="title"/>
          </p:nvPr>
        </p:nvSpPr>
        <p:spPr>
          <a:xfrm>
            <a:off x="-1104" y="690"/>
            <a:ext cx="10515600" cy="1325563"/>
          </a:xfrm>
        </p:spPr>
        <p:txBody>
          <a:bodyPr/>
          <a:lstStyle/>
          <a:p>
            <a:r>
              <a:rPr lang="en-US">
                <a:cs typeface="Calibri Light"/>
              </a:rPr>
              <a:t>Count Vectorizer</a:t>
            </a:r>
            <a:endParaRPr lang="en-US"/>
          </a:p>
        </p:txBody>
      </p:sp>
      <p:sp>
        <p:nvSpPr>
          <p:cNvPr id="3" name="Content Placeholder 2">
            <a:extLst>
              <a:ext uri="{FF2B5EF4-FFF2-40B4-BE49-F238E27FC236}">
                <a16:creationId xmlns:a16="http://schemas.microsoft.com/office/drawing/2014/main" id="{CBBCC1B3-503C-4F55-917F-04E6CD2C4C19}"/>
              </a:ext>
            </a:extLst>
          </p:cNvPr>
          <p:cNvSpPr>
            <a:spLocks noGrp="1"/>
          </p:cNvSpPr>
          <p:nvPr>
            <p:ph idx="1"/>
          </p:nvPr>
        </p:nvSpPr>
        <p:spPr>
          <a:xfrm>
            <a:off x="304158" y="1330812"/>
            <a:ext cx="11049642" cy="5131901"/>
          </a:xfrm>
        </p:spPr>
        <p:txBody>
          <a:bodyPr vert="horz" lIns="91440" tIns="45720" rIns="91440" bIns="45720" rtlCol="0" anchor="t">
            <a:normAutofit/>
          </a:bodyPr>
          <a:lstStyle/>
          <a:p>
            <a:pPr marL="0" indent="0">
              <a:buNone/>
            </a:pPr>
            <a:r>
              <a:rPr lang="en-US">
                <a:ea typeface="+mn-lt"/>
                <a:cs typeface="+mn-lt"/>
              </a:rPr>
              <a:t>It is used to transform a given text into a vector based on the frequency (count) of each word that occurs in the entire text.</a:t>
            </a:r>
          </a:p>
          <a:p>
            <a:pPr marL="0" indent="0">
              <a:buNone/>
            </a:pPr>
            <a:r>
              <a:rPr lang="en-US">
                <a:ea typeface="+mn-lt"/>
                <a:cs typeface="+mn-lt"/>
              </a:rPr>
              <a:t>corpus = ["The greatest thing of life is love.",</a:t>
            </a:r>
            <a:br>
              <a:rPr lang="en-US">
                <a:ea typeface="+mn-lt"/>
                <a:cs typeface="+mn-lt"/>
              </a:rPr>
            </a:br>
            <a:r>
              <a:rPr lang="en-US">
                <a:ea typeface="+mn-lt"/>
                <a:cs typeface="+mn-lt"/>
              </a:rPr>
              <a:t> "Love is great, it's great to be loved.",</a:t>
            </a:r>
            <a:br>
              <a:rPr lang="en-US">
                <a:ea typeface="+mn-lt"/>
                <a:cs typeface="+mn-lt"/>
              </a:rPr>
            </a:br>
            <a:r>
              <a:rPr lang="en-US">
                <a:ea typeface="+mn-lt"/>
                <a:cs typeface="+mn-lt"/>
              </a:rPr>
              <a:t> "Is love the greatest thing?",</a:t>
            </a:r>
            <a:br>
              <a:rPr lang="en-US">
                <a:ea typeface="+mn-lt"/>
                <a:cs typeface="+mn-lt"/>
              </a:rPr>
            </a:br>
            <a:r>
              <a:rPr lang="en-US">
                <a:ea typeface="+mn-lt"/>
                <a:cs typeface="+mn-lt"/>
              </a:rPr>
              <a:t> "I love lasagna for 1000 times"]</a:t>
            </a:r>
          </a:p>
          <a:p>
            <a:pPr marL="0" indent="0">
              <a:buNone/>
            </a:pPr>
            <a:endParaRPr lang="en-US">
              <a:cs typeface="Calibri"/>
            </a:endParaRPr>
          </a:p>
          <a:p>
            <a:pPr marL="0" indent="0">
              <a:buNone/>
            </a:pPr>
            <a:endParaRPr lang="en-US">
              <a:cs typeface="Calibri"/>
            </a:endParaRPr>
          </a:p>
        </p:txBody>
      </p:sp>
      <p:pic>
        <p:nvPicPr>
          <p:cNvPr id="4" name="Picture 4" descr="Graphical user interface, text, application&#10;&#10;Description automatically generated">
            <a:extLst>
              <a:ext uri="{FF2B5EF4-FFF2-40B4-BE49-F238E27FC236}">
                <a16:creationId xmlns:a16="http://schemas.microsoft.com/office/drawing/2014/main" id="{8C0FB114-D255-41D1-A18D-10B4C7AC39E5}"/>
              </a:ext>
            </a:extLst>
          </p:cNvPr>
          <p:cNvPicPr>
            <a:picLocks noChangeAspect="1"/>
          </p:cNvPicPr>
          <p:nvPr/>
        </p:nvPicPr>
        <p:blipFill>
          <a:blip r:embed="rId2"/>
          <a:stretch>
            <a:fillRect/>
          </a:stretch>
        </p:blipFill>
        <p:spPr>
          <a:xfrm>
            <a:off x="1004501" y="4292232"/>
            <a:ext cx="8630432" cy="1622721"/>
          </a:xfrm>
          <a:prstGeom prst="rect">
            <a:avLst/>
          </a:prstGeom>
        </p:spPr>
      </p:pic>
    </p:spTree>
    <p:extLst>
      <p:ext uri="{BB962C8B-B14F-4D97-AF65-F5344CB8AC3E}">
        <p14:creationId xmlns:p14="http://schemas.microsoft.com/office/powerpoint/2010/main" val="30554883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E85D2-8C9F-46E6-8BC7-B00C2D62A7EC}"/>
              </a:ext>
            </a:extLst>
          </p:cNvPr>
          <p:cNvSpPr>
            <a:spLocks noGrp="1"/>
          </p:cNvSpPr>
          <p:nvPr>
            <p:ph type="ctrTitle"/>
          </p:nvPr>
        </p:nvSpPr>
        <p:spPr/>
        <p:txBody>
          <a:bodyPr lIns="121920" tIns="60960" rIns="121920" bIns="60960" anchor="t"/>
          <a:lstStyle/>
          <a:p>
            <a:r>
              <a:rPr lang="en-US">
                <a:cs typeface="Calibri"/>
              </a:rPr>
              <a:t>Word Frequency</a:t>
            </a:r>
            <a:endParaRPr lang="en-US"/>
          </a:p>
        </p:txBody>
      </p:sp>
      <p:sp>
        <p:nvSpPr>
          <p:cNvPr id="3" name="TextBox 2">
            <a:extLst>
              <a:ext uri="{FF2B5EF4-FFF2-40B4-BE49-F238E27FC236}">
                <a16:creationId xmlns:a16="http://schemas.microsoft.com/office/drawing/2014/main" id="{287A563D-E502-49E1-97B5-2AF1794EA28E}"/>
              </a:ext>
            </a:extLst>
          </p:cNvPr>
          <p:cNvSpPr txBox="1"/>
          <p:nvPr/>
        </p:nvSpPr>
        <p:spPr>
          <a:xfrm>
            <a:off x="1482947" y="1465045"/>
            <a:ext cx="9823140" cy="463787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marL="380990" indent="-380990">
              <a:buFont typeface="Arial"/>
              <a:buChar char="•"/>
            </a:pPr>
            <a:r>
              <a:rPr lang="en-US" sz="2667">
                <a:solidFill>
                  <a:srgbClr val="595959"/>
                </a:solidFill>
                <a:cs typeface="Calibri"/>
              </a:rPr>
              <a:t>To generate Word Frequencies and Word Clouds, we use only the messages by user 1 to observe the most frequent words in each period(202108,202109 and 202110) present in the data.</a:t>
            </a:r>
            <a:endParaRPr lang="en-US" sz="2667">
              <a:solidFill>
                <a:srgbClr val="000000"/>
              </a:solidFill>
              <a:cs typeface="Calibri"/>
            </a:endParaRPr>
          </a:p>
          <a:p>
            <a:pPr marL="380990" indent="-380990">
              <a:buFont typeface="Arial"/>
              <a:buChar char="•"/>
            </a:pPr>
            <a:r>
              <a:rPr lang="en-US" sz="2667">
                <a:solidFill>
                  <a:srgbClr val="595959"/>
                </a:solidFill>
                <a:cs typeface="Calibri"/>
              </a:rPr>
              <a:t>Messages by user1 contains of pre-defined options selected by the user and their personal queries.</a:t>
            </a:r>
            <a:endParaRPr lang="en-US" sz="2667">
              <a:solidFill>
                <a:srgbClr val="000000"/>
              </a:solidFill>
              <a:cs typeface="Calibri"/>
            </a:endParaRPr>
          </a:p>
          <a:p>
            <a:pPr marL="380990" indent="-380990">
              <a:buFont typeface="Arial"/>
              <a:buChar char="•"/>
            </a:pPr>
            <a:r>
              <a:rPr lang="en-US" sz="2667">
                <a:solidFill>
                  <a:srgbClr val="595959"/>
                </a:solidFill>
                <a:ea typeface="+mn-lt"/>
                <a:cs typeface="+mn-lt"/>
              </a:rPr>
              <a:t>We then use Count Vectorizer to generate most common unigrams, bigrams and trigrams in the messages.</a:t>
            </a:r>
            <a:endParaRPr lang="en-US" sz="2667">
              <a:solidFill>
                <a:srgbClr val="595959"/>
              </a:solidFill>
              <a:cs typeface="Calibri"/>
            </a:endParaRPr>
          </a:p>
          <a:p>
            <a:pPr marL="380990" indent="-380990">
              <a:buFont typeface="Arial"/>
              <a:buChar char="•"/>
            </a:pPr>
            <a:r>
              <a:rPr lang="en-US" sz="2667">
                <a:solidFill>
                  <a:srgbClr val="595959"/>
                </a:solidFill>
                <a:cs typeface="Calibri"/>
              </a:rPr>
              <a:t>In order to know the topic trends in each period, we have generated Word Clouds for each period and for the whole dataset as well using these n-grams.</a:t>
            </a:r>
          </a:p>
          <a:p>
            <a:pPr marL="380990" indent="-380990">
              <a:buFont typeface="Arial"/>
              <a:buChar char="•"/>
            </a:pPr>
            <a:endParaRPr lang="en-US" sz="2667">
              <a:solidFill>
                <a:srgbClr val="595959"/>
              </a:solidFill>
              <a:cs typeface="Calibri"/>
            </a:endParaRPr>
          </a:p>
        </p:txBody>
      </p:sp>
    </p:spTree>
    <p:extLst>
      <p:ext uri="{BB962C8B-B14F-4D97-AF65-F5344CB8AC3E}">
        <p14:creationId xmlns:p14="http://schemas.microsoft.com/office/powerpoint/2010/main" val="20939483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4093D-4ECC-42E2-8D9F-AFFE2D143948}"/>
              </a:ext>
            </a:extLst>
          </p:cNvPr>
          <p:cNvSpPr>
            <a:spLocks noGrp="1"/>
          </p:cNvSpPr>
          <p:nvPr>
            <p:ph type="ctrTitle"/>
          </p:nvPr>
        </p:nvSpPr>
        <p:spPr>
          <a:xfrm>
            <a:off x="566058" y="338286"/>
            <a:ext cx="5529943" cy="5857591"/>
          </a:xfrm>
        </p:spPr>
        <p:txBody>
          <a:bodyPr lIns="121920" tIns="60960" rIns="121920" bIns="60960" anchor="t"/>
          <a:lstStyle/>
          <a:p>
            <a:r>
              <a:rPr lang="en-IN"/>
              <a:t>Whole Dataset</a:t>
            </a:r>
            <a:br>
              <a:rPr lang="en-IN"/>
            </a:br>
            <a:br>
              <a:rPr lang="en-IN"/>
            </a:br>
            <a:r>
              <a:rPr lang="en-IN" sz="3600"/>
              <a:t>5 most common n-grams:</a:t>
            </a:r>
            <a:br>
              <a:rPr lang="en-IN" sz="3600"/>
            </a:br>
            <a:r>
              <a:rPr lang="en-IN" sz="3600"/>
              <a:t>1. Bill</a:t>
            </a:r>
            <a:br>
              <a:rPr lang="en-IN" sz="3600"/>
            </a:br>
            <a:r>
              <a:rPr lang="en-IN" sz="3600"/>
              <a:t>2. Charge</a:t>
            </a:r>
            <a:br>
              <a:rPr lang="en-IN" sz="3600"/>
            </a:br>
            <a:r>
              <a:rPr lang="en-IN" sz="3600"/>
              <a:t>3. Account</a:t>
            </a:r>
            <a:br>
              <a:rPr lang="en-IN" sz="3600"/>
            </a:br>
            <a:r>
              <a:rPr lang="en-IN" sz="3600"/>
              <a:t>4. Payment</a:t>
            </a:r>
            <a:br>
              <a:rPr lang="en-IN" sz="3600"/>
            </a:br>
            <a:r>
              <a:rPr lang="en-IN" sz="3600"/>
              <a:t>5. Service</a:t>
            </a:r>
            <a:endParaRPr lang="en-US"/>
          </a:p>
        </p:txBody>
      </p:sp>
      <p:pic>
        <p:nvPicPr>
          <p:cNvPr id="3" name="Picture 4" descr="A picture containing text, newspaper, accessory&#10;&#10;Description automatically generated">
            <a:extLst>
              <a:ext uri="{FF2B5EF4-FFF2-40B4-BE49-F238E27FC236}">
                <a16:creationId xmlns:a16="http://schemas.microsoft.com/office/drawing/2014/main" id="{DE53585C-7BC4-4E46-B7C3-F8F083F985CD}"/>
              </a:ext>
            </a:extLst>
          </p:cNvPr>
          <p:cNvPicPr>
            <a:picLocks noChangeAspect="1"/>
          </p:cNvPicPr>
          <p:nvPr/>
        </p:nvPicPr>
        <p:blipFill>
          <a:blip r:embed="rId2"/>
          <a:stretch>
            <a:fillRect/>
          </a:stretch>
        </p:blipFill>
        <p:spPr>
          <a:xfrm>
            <a:off x="6579635" y="906800"/>
            <a:ext cx="5038296" cy="5037648"/>
          </a:xfrm>
          <a:prstGeom prst="rect">
            <a:avLst/>
          </a:prstGeom>
        </p:spPr>
      </p:pic>
    </p:spTree>
    <p:extLst>
      <p:ext uri="{BB962C8B-B14F-4D97-AF65-F5344CB8AC3E}">
        <p14:creationId xmlns:p14="http://schemas.microsoft.com/office/powerpoint/2010/main" val="12508867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DB01F-DDEC-46C9-A80F-99FF5A3560D8}"/>
              </a:ext>
            </a:extLst>
          </p:cNvPr>
          <p:cNvSpPr>
            <a:spLocks noGrp="1"/>
          </p:cNvSpPr>
          <p:nvPr>
            <p:ph type="ctrTitle"/>
          </p:nvPr>
        </p:nvSpPr>
        <p:spPr>
          <a:xfrm>
            <a:off x="566058" y="338288"/>
            <a:ext cx="5529943" cy="5880577"/>
          </a:xfrm>
        </p:spPr>
        <p:txBody>
          <a:bodyPr lIns="121920" tIns="60960" rIns="121920" bIns="60960" anchor="t"/>
          <a:lstStyle/>
          <a:p>
            <a:r>
              <a:rPr lang="en-IN"/>
              <a:t>Period 202108</a:t>
            </a:r>
            <a:br>
              <a:rPr lang="en-IN">
                <a:cs typeface="Calibri"/>
              </a:rPr>
            </a:br>
            <a:br>
              <a:rPr lang="en-IN"/>
            </a:br>
            <a:r>
              <a:rPr lang="en-IN" sz="2667"/>
              <a:t>5 most common n-grams:</a:t>
            </a:r>
            <a:br>
              <a:rPr lang="en-IN" sz="2667"/>
            </a:br>
            <a:r>
              <a:rPr lang="en-IN" sz="2667"/>
              <a:t>1. Account Balance</a:t>
            </a:r>
            <a:br>
              <a:rPr lang="en-IN" sz="2667"/>
            </a:br>
            <a:r>
              <a:rPr lang="en-IN" sz="2667"/>
              <a:t>2. Chat Authentication</a:t>
            </a:r>
            <a:br>
              <a:rPr lang="en-IN" sz="2667"/>
            </a:br>
            <a:r>
              <a:rPr lang="en-IN" sz="2667"/>
              <a:t>3. Breakdown Bill</a:t>
            </a:r>
            <a:br>
              <a:rPr lang="en-IN" sz="2667"/>
            </a:br>
            <a:r>
              <a:rPr lang="en-IN" sz="2667"/>
              <a:t>4. Usage</a:t>
            </a:r>
            <a:br>
              <a:rPr lang="en-IN" sz="2667"/>
            </a:br>
            <a:r>
              <a:rPr lang="en-IN" sz="2667"/>
              <a:t>5. Outage</a:t>
            </a:r>
            <a:br>
              <a:rPr lang="en-IN" sz="2667"/>
            </a:br>
            <a:br>
              <a:rPr lang="en-IN" sz="2667"/>
            </a:br>
            <a:r>
              <a:rPr lang="en-IN" sz="2667">
                <a:cs typeface="Calibri"/>
              </a:rPr>
              <a:t>example of message:</a:t>
            </a:r>
            <a:br>
              <a:rPr lang="en-IN" sz="2667">
                <a:cs typeface="Calibri"/>
              </a:rPr>
            </a:br>
            <a:r>
              <a:rPr lang="en-IN" sz="2667">
                <a:cs typeface="Calibri"/>
              </a:rPr>
              <a:t>I need to know breakdown of my billing charges.</a:t>
            </a:r>
          </a:p>
        </p:txBody>
      </p:sp>
      <p:pic>
        <p:nvPicPr>
          <p:cNvPr id="3" name="Picture 4" descr="Text&#10;&#10;Description automatically generated">
            <a:extLst>
              <a:ext uri="{FF2B5EF4-FFF2-40B4-BE49-F238E27FC236}">
                <a16:creationId xmlns:a16="http://schemas.microsoft.com/office/drawing/2014/main" id="{B9CF0D2A-C99D-405C-9223-B3421D70F2EF}"/>
              </a:ext>
            </a:extLst>
          </p:cNvPr>
          <p:cNvPicPr>
            <a:picLocks noChangeAspect="1"/>
          </p:cNvPicPr>
          <p:nvPr/>
        </p:nvPicPr>
        <p:blipFill>
          <a:blip r:embed="rId2"/>
          <a:stretch>
            <a:fillRect/>
          </a:stretch>
        </p:blipFill>
        <p:spPr>
          <a:xfrm>
            <a:off x="6177568" y="752477"/>
            <a:ext cx="5440861" cy="5361132"/>
          </a:xfrm>
          <a:prstGeom prst="rect">
            <a:avLst/>
          </a:prstGeom>
        </p:spPr>
      </p:pic>
    </p:spTree>
    <p:extLst>
      <p:ext uri="{BB962C8B-B14F-4D97-AF65-F5344CB8AC3E}">
        <p14:creationId xmlns:p14="http://schemas.microsoft.com/office/powerpoint/2010/main" val="6772281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4D0EA-AAE6-49BF-A145-D802EA47A359}"/>
              </a:ext>
            </a:extLst>
          </p:cNvPr>
          <p:cNvSpPr>
            <a:spLocks noGrp="1"/>
          </p:cNvSpPr>
          <p:nvPr>
            <p:ph type="ctrTitle"/>
          </p:nvPr>
        </p:nvSpPr>
        <p:spPr>
          <a:xfrm>
            <a:off x="566058" y="338286"/>
            <a:ext cx="5529943" cy="5744177"/>
          </a:xfrm>
        </p:spPr>
        <p:txBody>
          <a:bodyPr lIns="121920" tIns="60960" rIns="121920" bIns="60960" anchor="t"/>
          <a:lstStyle/>
          <a:p>
            <a:r>
              <a:rPr lang="en-IN"/>
              <a:t>Period 202109</a:t>
            </a:r>
            <a:br>
              <a:rPr lang="en-IN"/>
            </a:br>
            <a:br>
              <a:rPr lang="en-IN"/>
            </a:br>
            <a:r>
              <a:rPr lang="en-IN" sz="2667"/>
              <a:t>5 most common n-grams:</a:t>
            </a:r>
            <a:br>
              <a:rPr lang="en-IN" sz="2667"/>
            </a:br>
            <a:r>
              <a:rPr lang="en-IN" sz="2667"/>
              <a:t>1. Account Profile</a:t>
            </a:r>
            <a:br>
              <a:rPr lang="en-IN" sz="2667"/>
            </a:br>
            <a:r>
              <a:rPr lang="en-IN" sz="2667"/>
              <a:t>2. Payment Plan</a:t>
            </a:r>
            <a:br>
              <a:rPr lang="en-IN" sz="2667"/>
            </a:br>
            <a:r>
              <a:rPr lang="en-IN" sz="2667"/>
              <a:t>3. Link Service</a:t>
            </a:r>
            <a:br>
              <a:rPr lang="en-IN" sz="2667"/>
            </a:br>
            <a:r>
              <a:rPr lang="en-IN" sz="2667"/>
              <a:t>4. Understand Usage</a:t>
            </a:r>
            <a:br>
              <a:rPr lang="en-IN" sz="2667"/>
            </a:br>
            <a:r>
              <a:rPr lang="en-IN" sz="2667"/>
              <a:t>5. Account Profile Management</a:t>
            </a:r>
            <a:br>
              <a:rPr lang="en-IN" sz="2667"/>
            </a:br>
            <a:br>
              <a:rPr lang="en-IN" sz="2667"/>
            </a:br>
            <a:r>
              <a:rPr lang="en-IN" sz="2667">
                <a:cs typeface="Calibri"/>
              </a:rPr>
              <a:t>example of message:</a:t>
            </a:r>
            <a:br>
              <a:rPr lang="en-IN" sz="2667">
                <a:cs typeface="Calibri"/>
              </a:rPr>
            </a:br>
            <a:r>
              <a:rPr lang="en-IN" sz="2667">
                <a:cs typeface="Calibri"/>
              </a:rPr>
              <a:t>I want to understand my usage consumption.</a:t>
            </a:r>
          </a:p>
        </p:txBody>
      </p:sp>
      <p:pic>
        <p:nvPicPr>
          <p:cNvPr id="3" name="Picture 3">
            <a:extLst>
              <a:ext uri="{FF2B5EF4-FFF2-40B4-BE49-F238E27FC236}">
                <a16:creationId xmlns:a16="http://schemas.microsoft.com/office/drawing/2014/main" id="{8131AC1A-76E4-4E22-B3F2-44B12D8B2928}"/>
              </a:ext>
            </a:extLst>
          </p:cNvPr>
          <p:cNvPicPr>
            <a:picLocks noChangeAspect="1"/>
          </p:cNvPicPr>
          <p:nvPr/>
        </p:nvPicPr>
        <p:blipFill>
          <a:blip r:embed="rId2"/>
          <a:stretch>
            <a:fillRect/>
          </a:stretch>
        </p:blipFill>
        <p:spPr>
          <a:xfrm>
            <a:off x="6392960" y="858262"/>
            <a:ext cx="5239579" cy="5134933"/>
          </a:xfrm>
          <a:prstGeom prst="rect">
            <a:avLst/>
          </a:prstGeom>
        </p:spPr>
      </p:pic>
    </p:spTree>
    <p:extLst>
      <p:ext uri="{BB962C8B-B14F-4D97-AF65-F5344CB8AC3E}">
        <p14:creationId xmlns:p14="http://schemas.microsoft.com/office/powerpoint/2010/main" val="14203767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129A8-2D5A-45EB-B77E-03E946D3DA43}"/>
              </a:ext>
            </a:extLst>
          </p:cNvPr>
          <p:cNvSpPr>
            <a:spLocks noGrp="1"/>
          </p:cNvSpPr>
          <p:nvPr>
            <p:ph type="ctrTitle"/>
          </p:nvPr>
        </p:nvSpPr>
        <p:spPr>
          <a:xfrm>
            <a:off x="566057" y="338287"/>
            <a:ext cx="5311768" cy="5778280"/>
          </a:xfrm>
        </p:spPr>
        <p:txBody>
          <a:bodyPr lIns="121920" tIns="60960" rIns="121920" bIns="60960" anchor="t"/>
          <a:lstStyle/>
          <a:p>
            <a:r>
              <a:rPr lang="en-US">
                <a:cs typeface="Calibri"/>
              </a:rPr>
              <a:t>Period 202110</a:t>
            </a:r>
            <a:br>
              <a:rPr lang="en-US">
                <a:cs typeface="Calibri"/>
              </a:rPr>
            </a:br>
            <a:br>
              <a:rPr lang="en-US">
                <a:cs typeface="+mj-lt"/>
              </a:rPr>
            </a:br>
            <a:r>
              <a:rPr lang="en-IN" sz="2667">
                <a:ea typeface="+mj-lt"/>
                <a:cs typeface="+mj-lt"/>
              </a:rPr>
              <a:t>5 most common n-grams:</a:t>
            </a:r>
            <a:br>
              <a:rPr lang="en-IN" sz="2667">
                <a:ea typeface="+mj-lt"/>
                <a:cs typeface="+mj-lt"/>
              </a:rPr>
            </a:br>
            <a:r>
              <a:rPr lang="en-IN" sz="2667">
                <a:ea typeface="+mj-lt"/>
                <a:cs typeface="+mj-lt"/>
              </a:rPr>
              <a:t>1. Account Balance</a:t>
            </a:r>
            <a:br>
              <a:rPr lang="en-IN" sz="2667">
                <a:ea typeface="+mj-lt"/>
                <a:cs typeface="+mj-lt"/>
              </a:rPr>
            </a:br>
            <a:r>
              <a:rPr lang="en-IN" sz="2667">
                <a:ea typeface="+mj-lt"/>
                <a:cs typeface="+mj-lt"/>
              </a:rPr>
              <a:t>2. Payment Plan</a:t>
            </a:r>
            <a:br>
              <a:rPr lang="en-IN" sz="2667">
                <a:ea typeface="+mj-lt"/>
                <a:cs typeface="+mj-lt"/>
              </a:rPr>
            </a:br>
            <a:r>
              <a:rPr lang="en-IN" sz="2667">
                <a:ea typeface="+mj-lt"/>
                <a:cs typeface="+mj-lt"/>
              </a:rPr>
              <a:t>3. Link Service</a:t>
            </a:r>
            <a:br>
              <a:rPr lang="en-IN" sz="2667">
                <a:ea typeface="+mj-lt"/>
                <a:cs typeface="+mj-lt"/>
              </a:rPr>
            </a:br>
            <a:r>
              <a:rPr lang="en-IN" sz="2667">
                <a:ea typeface="+mj-lt"/>
                <a:cs typeface="+mj-lt"/>
              </a:rPr>
              <a:t>4. Web Profile</a:t>
            </a:r>
            <a:br>
              <a:rPr lang="en-IN" sz="2667">
                <a:ea typeface="+mj-lt"/>
                <a:cs typeface="+mj-lt"/>
              </a:rPr>
            </a:br>
            <a:r>
              <a:rPr lang="en-IN" sz="2667">
                <a:ea typeface="+mj-lt"/>
                <a:cs typeface="+mj-lt"/>
              </a:rPr>
              <a:t>5. Gas Emergency</a:t>
            </a:r>
            <a:br>
              <a:rPr lang="en-IN" sz="2667">
                <a:ea typeface="+mj-lt"/>
                <a:cs typeface="+mj-lt"/>
              </a:rPr>
            </a:br>
            <a:br>
              <a:rPr lang="en-IN" sz="2667">
                <a:ea typeface="+mj-lt"/>
                <a:cs typeface="+mj-lt"/>
              </a:rPr>
            </a:br>
            <a:r>
              <a:rPr lang="en-IN" sz="2667">
                <a:ea typeface="+mj-lt"/>
                <a:cs typeface="+mj-lt"/>
              </a:rPr>
              <a:t>example of message:</a:t>
            </a:r>
            <a:br>
              <a:rPr lang="en-IN" sz="2667">
                <a:ea typeface="+mj-lt"/>
                <a:cs typeface="+mj-lt"/>
              </a:rPr>
            </a:br>
            <a:r>
              <a:rPr lang="en-IN" sz="2667">
                <a:ea typeface="+mj-lt"/>
                <a:cs typeface="+mj-lt"/>
              </a:rPr>
              <a:t>I want to link my service account to my web profile.</a:t>
            </a:r>
            <a:endParaRPr lang="en-IN" sz="2667">
              <a:cs typeface="Calibri"/>
            </a:endParaRPr>
          </a:p>
        </p:txBody>
      </p:sp>
      <p:pic>
        <p:nvPicPr>
          <p:cNvPr id="3" name="Picture 3" descr="Text&#10;&#10;Description automatically generated">
            <a:extLst>
              <a:ext uri="{FF2B5EF4-FFF2-40B4-BE49-F238E27FC236}">
                <a16:creationId xmlns:a16="http://schemas.microsoft.com/office/drawing/2014/main" id="{B38BD8EC-4466-46C9-B645-9DC5F2B3115F}"/>
              </a:ext>
            </a:extLst>
          </p:cNvPr>
          <p:cNvPicPr>
            <a:picLocks noChangeAspect="1"/>
          </p:cNvPicPr>
          <p:nvPr/>
        </p:nvPicPr>
        <p:blipFill>
          <a:blip r:embed="rId2"/>
          <a:stretch>
            <a:fillRect/>
          </a:stretch>
        </p:blipFill>
        <p:spPr>
          <a:xfrm>
            <a:off x="6622713" y="935516"/>
            <a:ext cx="4995164" cy="4994521"/>
          </a:xfrm>
          <a:prstGeom prst="rect">
            <a:avLst/>
          </a:prstGeom>
        </p:spPr>
      </p:pic>
    </p:spTree>
    <p:extLst>
      <p:ext uri="{BB962C8B-B14F-4D97-AF65-F5344CB8AC3E}">
        <p14:creationId xmlns:p14="http://schemas.microsoft.com/office/powerpoint/2010/main" val="9324056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82817-69C5-4FDB-808A-A4075A698C30}"/>
              </a:ext>
            </a:extLst>
          </p:cNvPr>
          <p:cNvSpPr>
            <a:spLocks noGrp="1"/>
          </p:cNvSpPr>
          <p:nvPr>
            <p:ph type="ctrTitle"/>
          </p:nvPr>
        </p:nvSpPr>
        <p:spPr>
          <a:xfrm>
            <a:off x="93637" y="97131"/>
            <a:ext cx="9529432" cy="1201460"/>
          </a:xfrm>
        </p:spPr>
        <p:txBody>
          <a:bodyPr lIns="121920" tIns="60960" rIns="121920" bIns="60960" anchor="t"/>
          <a:lstStyle/>
          <a:p>
            <a:r>
              <a:rPr lang="en-US" sz="3200">
                <a:cs typeface="Calibri"/>
              </a:rPr>
              <a:t>Classification of Queries Using Pretrained Bert Model</a:t>
            </a:r>
          </a:p>
        </p:txBody>
      </p:sp>
      <p:sp>
        <p:nvSpPr>
          <p:cNvPr id="7" name="TextBox 6">
            <a:extLst>
              <a:ext uri="{FF2B5EF4-FFF2-40B4-BE49-F238E27FC236}">
                <a16:creationId xmlns:a16="http://schemas.microsoft.com/office/drawing/2014/main" id="{DEA981CE-86B6-4C74-BF40-DB784628D8F9}"/>
              </a:ext>
            </a:extLst>
          </p:cNvPr>
          <p:cNvSpPr txBox="1"/>
          <p:nvPr/>
        </p:nvSpPr>
        <p:spPr>
          <a:xfrm>
            <a:off x="159915" y="884661"/>
            <a:ext cx="11872476" cy="1600438"/>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2400">
                <a:cs typeface="Calibri"/>
              </a:rPr>
              <a:t>To Classify into respective categories, we have used our pretrained-Bert Model to user1 Messages for the period(202107,202108 and 202109) present in the data after removing  </a:t>
            </a:r>
          </a:p>
          <a:p>
            <a:r>
              <a:rPr lang="en-US" sz="2400">
                <a:ea typeface="+mn-lt"/>
                <a:cs typeface="+mn-lt"/>
              </a:rPr>
              <a:t>pre-defined options selected by the user</a:t>
            </a:r>
            <a:r>
              <a:rPr lang="en-US" sz="2400">
                <a:solidFill>
                  <a:srgbClr val="595959"/>
                </a:solidFill>
                <a:ea typeface="+mn-lt"/>
                <a:cs typeface="+mn-lt"/>
              </a:rPr>
              <a:t> </a:t>
            </a:r>
            <a:r>
              <a:rPr lang="en-US" sz="2400">
                <a:cs typeface="Calibri"/>
              </a:rPr>
              <a:t>.</a:t>
            </a:r>
            <a:r>
              <a:rPr lang="en-US" sz="2400">
                <a:ea typeface="+mn-lt"/>
                <a:cs typeface="+mn-lt"/>
              </a:rPr>
              <a:t>Some examples for each category from Ni-Source data</a:t>
            </a:r>
          </a:p>
        </p:txBody>
      </p:sp>
      <p:pic>
        <p:nvPicPr>
          <p:cNvPr id="3" name="Picture 3" descr="Text&#10;&#10;Description automatically generated">
            <a:extLst>
              <a:ext uri="{FF2B5EF4-FFF2-40B4-BE49-F238E27FC236}">
                <a16:creationId xmlns:a16="http://schemas.microsoft.com/office/drawing/2014/main" id="{460EB145-E564-495A-8752-60BF44661DC4}"/>
              </a:ext>
            </a:extLst>
          </p:cNvPr>
          <p:cNvPicPr>
            <a:picLocks noChangeAspect="1"/>
          </p:cNvPicPr>
          <p:nvPr/>
        </p:nvPicPr>
        <p:blipFill rotWithShape="1">
          <a:blip r:embed="rId2"/>
          <a:srcRect l="3509" t="3955"/>
          <a:stretch/>
        </p:blipFill>
        <p:spPr>
          <a:xfrm>
            <a:off x="1589223" y="2269624"/>
            <a:ext cx="8041051" cy="4135459"/>
          </a:xfrm>
          <a:prstGeom prst="rect">
            <a:avLst/>
          </a:prstGeom>
        </p:spPr>
      </p:pic>
    </p:spTree>
    <p:extLst>
      <p:ext uri="{BB962C8B-B14F-4D97-AF65-F5344CB8AC3E}">
        <p14:creationId xmlns:p14="http://schemas.microsoft.com/office/powerpoint/2010/main" val="14762804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82817-69C5-4FDB-808A-A4075A698C30}"/>
              </a:ext>
            </a:extLst>
          </p:cNvPr>
          <p:cNvSpPr>
            <a:spLocks noGrp="1"/>
          </p:cNvSpPr>
          <p:nvPr>
            <p:ph type="ctrTitle"/>
          </p:nvPr>
        </p:nvSpPr>
        <p:spPr>
          <a:xfrm>
            <a:off x="132201" y="241825"/>
            <a:ext cx="9529432" cy="1201460"/>
          </a:xfrm>
        </p:spPr>
        <p:txBody>
          <a:bodyPr lIns="121920" tIns="60960" rIns="121920" bIns="60960" anchor="t"/>
          <a:lstStyle/>
          <a:p>
            <a:r>
              <a:rPr lang="en-US">
                <a:cs typeface="Calibri"/>
              </a:rPr>
              <a:t>Data Distribution</a:t>
            </a:r>
            <a:r>
              <a:rPr lang="en-US">
                <a:ea typeface="+mj-lt"/>
                <a:cs typeface="+mj-lt"/>
              </a:rPr>
              <a:t> Using Pie chart</a:t>
            </a:r>
          </a:p>
        </p:txBody>
      </p:sp>
      <p:pic>
        <p:nvPicPr>
          <p:cNvPr id="8" name="Picture 8" descr="Chart, pie chart&#10;&#10;Description automatically generated">
            <a:extLst>
              <a:ext uri="{FF2B5EF4-FFF2-40B4-BE49-F238E27FC236}">
                <a16:creationId xmlns:a16="http://schemas.microsoft.com/office/drawing/2014/main" id="{9E3F9293-0D99-4CEF-A44A-9CDAD9303148}"/>
              </a:ext>
            </a:extLst>
          </p:cNvPr>
          <p:cNvPicPr>
            <a:picLocks noChangeAspect="1"/>
          </p:cNvPicPr>
          <p:nvPr/>
        </p:nvPicPr>
        <p:blipFill>
          <a:blip r:embed="rId2"/>
          <a:stretch>
            <a:fillRect/>
          </a:stretch>
        </p:blipFill>
        <p:spPr>
          <a:xfrm>
            <a:off x="1585504" y="897170"/>
            <a:ext cx="9347977" cy="4819153"/>
          </a:xfrm>
          <a:prstGeom prst="rect">
            <a:avLst/>
          </a:prstGeom>
        </p:spPr>
      </p:pic>
    </p:spTree>
    <p:extLst>
      <p:ext uri="{BB962C8B-B14F-4D97-AF65-F5344CB8AC3E}">
        <p14:creationId xmlns:p14="http://schemas.microsoft.com/office/powerpoint/2010/main" val="24541145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82817-69C5-4FDB-808A-A4075A698C30}"/>
              </a:ext>
            </a:extLst>
          </p:cNvPr>
          <p:cNvSpPr>
            <a:spLocks noGrp="1"/>
          </p:cNvSpPr>
          <p:nvPr>
            <p:ph type="ctrTitle"/>
          </p:nvPr>
        </p:nvSpPr>
        <p:spPr>
          <a:xfrm>
            <a:off x="566057" y="338287"/>
            <a:ext cx="9529432" cy="1201460"/>
          </a:xfrm>
        </p:spPr>
        <p:txBody>
          <a:bodyPr lIns="121920" tIns="60960" rIns="121920" bIns="60960" anchor="t"/>
          <a:lstStyle/>
          <a:p>
            <a:r>
              <a:rPr lang="en-US">
                <a:cs typeface="Calibri"/>
              </a:rPr>
              <a:t>Data Distribution</a:t>
            </a:r>
            <a:r>
              <a:rPr lang="en-US">
                <a:ea typeface="+mj-lt"/>
                <a:cs typeface="+mj-lt"/>
              </a:rPr>
              <a:t> Using Stacked percentage area graph</a:t>
            </a:r>
          </a:p>
        </p:txBody>
      </p:sp>
      <p:pic>
        <p:nvPicPr>
          <p:cNvPr id="3" name="Picture 3" descr="Chart&#10;&#10;Description automatically generated">
            <a:extLst>
              <a:ext uri="{FF2B5EF4-FFF2-40B4-BE49-F238E27FC236}">
                <a16:creationId xmlns:a16="http://schemas.microsoft.com/office/drawing/2014/main" id="{70FBDB3B-E281-437B-A3AE-F8FBE66A1A45}"/>
              </a:ext>
            </a:extLst>
          </p:cNvPr>
          <p:cNvPicPr>
            <a:picLocks noChangeAspect="1"/>
          </p:cNvPicPr>
          <p:nvPr/>
        </p:nvPicPr>
        <p:blipFill>
          <a:blip r:embed="rId2"/>
          <a:stretch>
            <a:fillRect/>
          </a:stretch>
        </p:blipFill>
        <p:spPr>
          <a:xfrm>
            <a:off x="2005172" y="1720831"/>
            <a:ext cx="8446537" cy="4784237"/>
          </a:xfrm>
          <a:prstGeom prst="rect">
            <a:avLst/>
          </a:prstGeom>
        </p:spPr>
      </p:pic>
    </p:spTree>
    <p:extLst>
      <p:ext uri="{BB962C8B-B14F-4D97-AF65-F5344CB8AC3E}">
        <p14:creationId xmlns:p14="http://schemas.microsoft.com/office/powerpoint/2010/main" val="18772951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C5C41-2B43-4A67-8CEB-62897C3F6E2A}"/>
              </a:ext>
            </a:extLst>
          </p:cNvPr>
          <p:cNvSpPr>
            <a:spLocks noGrp="1"/>
          </p:cNvSpPr>
          <p:nvPr>
            <p:ph type="ctrTitle"/>
          </p:nvPr>
        </p:nvSpPr>
        <p:spPr>
          <a:xfrm>
            <a:off x="747033" y="2883749"/>
            <a:ext cx="7829775" cy="756864"/>
          </a:xfrm>
        </p:spPr>
        <p:txBody>
          <a:bodyPr/>
          <a:lstStyle/>
          <a:p>
            <a:r>
              <a:rPr lang="en-GB" sz="5333" b="1"/>
              <a:t>Other Analysis NiSource</a:t>
            </a:r>
          </a:p>
        </p:txBody>
      </p:sp>
      <p:pic>
        <p:nvPicPr>
          <p:cNvPr id="5" name="Picture 4" descr="Logo&#10;&#10;Description automatically generated">
            <a:extLst>
              <a:ext uri="{FF2B5EF4-FFF2-40B4-BE49-F238E27FC236}">
                <a16:creationId xmlns:a16="http://schemas.microsoft.com/office/drawing/2014/main" id="{A2A7055E-98B1-4696-BA76-472299AB35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78790" y="329203"/>
            <a:ext cx="3234421" cy="1375376"/>
          </a:xfrm>
          <a:prstGeom prst="rect">
            <a:avLst/>
          </a:prstGeom>
        </p:spPr>
      </p:pic>
    </p:spTree>
    <p:extLst>
      <p:ext uri="{BB962C8B-B14F-4D97-AF65-F5344CB8AC3E}">
        <p14:creationId xmlns:p14="http://schemas.microsoft.com/office/powerpoint/2010/main" val="34980631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F012D4-57D6-4560-860E-9EEFD47CA9D4}"/>
              </a:ext>
            </a:extLst>
          </p:cNvPr>
          <p:cNvSpPr txBox="1"/>
          <p:nvPr/>
        </p:nvSpPr>
        <p:spPr>
          <a:xfrm>
            <a:off x="837536" y="820550"/>
            <a:ext cx="6127805" cy="615553"/>
          </a:xfrm>
          <a:prstGeom prst="rect">
            <a:avLst/>
          </a:prstGeom>
          <a:noFill/>
        </p:spPr>
        <p:txBody>
          <a:bodyPr wrap="square" lIns="121920" tIns="60960" rIns="121920" bIns="60960" rtlCol="0" anchor="t">
            <a:spAutoFit/>
          </a:bodyPr>
          <a:lstStyle/>
          <a:p>
            <a:r>
              <a:rPr lang="en-US" sz="3200" b="1"/>
              <a:t>Problem statement </a:t>
            </a:r>
            <a:r>
              <a:rPr lang="en-US" sz="2667" b="1"/>
              <a:t> </a:t>
            </a:r>
          </a:p>
        </p:txBody>
      </p:sp>
      <p:sp>
        <p:nvSpPr>
          <p:cNvPr id="2" name="TextBox 1">
            <a:extLst>
              <a:ext uri="{FF2B5EF4-FFF2-40B4-BE49-F238E27FC236}">
                <a16:creationId xmlns:a16="http://schemas.microsoft.com/office/drawing/2014/main" id="{F7D33BBB-C1D2-4C1F-A005-D69599AE0050}"/>
              </a:ext>
            </a:extLst>
          </p:cNvPr>
          <p:cNvSpPr txBox="1"/>
          <p:nvPr/>
        </p:nvSpPr>
        <p:spPr>
          <a:xfrm>
            <a:off x="839768" y="1718887"/>
            <a:ext cx="10145864" cy="4555093"/>
          </a:xfrm>
          <a:prstGeom prst="rect">
            <a:avLst/>
          </a:prstGeom>
          <a:noFill/>
        </p:spPr>
        <p:txBody>
          <a:bodyPr wrap="square" lIns="121920" tIns="60960" rIns="121920" bIns="60960" rtlCol="0" anchor="t">
            <a:spAutoFit/>
          </a:bodyPr>
          <a:lstStyle/>
          <a:p>
            <a:r>
              <a:rPr lang="en-US" sz="3200">
                <a:ea typeface="Calibri"/>
                <a:cs typeface="Calibri"/>
              </a:rPr>
              <a:t>We have observed lots of messages  are getting predicted as other category by the classifier model for the Ni-Source data.</a:t>
            </a:r>
            <a:endParaRPr lang="en-US" sz="3200"/>
          </a:p>
          <a:p>
            <a:endParaRPr lang="en-US" sz="3200">
              <a:ea typeface="Calibri"/>
              <a:cs typeface="Calibri"/>
            </a:endParaRPr>
          </a:p>
          <a:p>
            <a:r>
              <a:rPr lang="en-US" sz="3200">
                <a:ea typeface="Calibri"/>
                <a:cs typeface="Calibri"/>
              </a:rPr>
              <a:t> So, we analyzed this messages for better understanding the other's category  and produced solutions for reducing the others category.</a:t>
            </a:r>
          </a:p>
          <a:p>
            <a:endParaRPr lang="en-US" sz="3200">
              <a:ea typeface="Calibri"/>
              <a:cs typeface="Calibri"/>
            </a:endParaRPr>
          </a:p>
          <a:p>
            <a:endParaRPr lang="en-US" sz="3200">
              <a:ea typeface="Calibri"/>
              <a:cs typeface="Calibri"/>
            </a:endParaRPr>
          </a:p>
        </p:txBody>
      </p:sp>
    </p:spTree>
    <p:extLst>
      <p:ext uri="{BB962C8B-B14F-4D97-AF65-F5344CB8AC3E}">
        <p14:creationId xmlns:p14="http://schemas.microsoft.com/office/powerpoint/2010/main" val="2138171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82539-B5D7-463E-A9EF-C68179D2F4EC}"/>
              </a:ext>
            </a:extLst>
          </p:cNvPr>
          <p:cNvSpPr>
            <a:spLocks noGrp="1"/>
          </p:cNvSpPr>
          <p:nvPr>
            <p:ph type="title"/>
          </p:nvPr>
        </p:nvSpPr>
        <p:spPr>
          <a:xfrm>
            <a:off x="-1104" y="-65571"/>
            <a:ext cx="9466470" cy="817564"/>
          </a:xfrm>
        </p:spPr>
        <p:txBody>
          <a:bodyPr/>
          <a:lstStyle/>
          <a:p>
            <a:r>
              <a:rPr lang="en-US" b="1">
                <a:cs typeface="Calibri Light"/>
              </a:rPr>
              <a:t>TF- IDF Vectorizer :</a:t>
            </a:r>
            <a:endParaRPr lang="en-US" b="1"/>
          </a:p>
        </p:txBody>
      </p:sp>
      <p:sp>
        <p:nvSpPr>
          <p:cNvPr id="3" name="Content Placeholder 2">
            <a:extLst>
              <a:ext uri="{FF2B5EF4-FFF2-40B4-BE49-F238E27FC236}">
                <a16:creationId xmlns:a16="http://schemas.microsoft.com/office/drawing/2014/main" id="{5A803A9F-2292-4F1C-B585-1FD1E4DE0BD8}"/>
              </a:ext>
            </a:extLst>
          </p:cNvPr>
          <p:cNvSpPr>
            <a:spLocks noGrp="1"/>
          </p:cNvSpPr>
          <p:nvPr>
            <p:ph idx="1"/>
          </p:nvPr>
        </p:nvSpPr>
        <p:spPr>
          <a:xfrm>
            <a:off x="429591" y="1604755"/>
            <a:ext cx="10515600" cy="4351338"/>
          </a:xfrm>
        </p:spPr>
        <p:txBody>
          <a:bodyPr vert="horz" lIns="91440" tIns="45720" rIns="91440" bIns="45720" rtlCol="0" anchor="t">
            <a:normAutofit/>
          </a:bodyPr>
          <a:lstStyle/>
          <a:p>
            <a:pPr marL="0" indent="0">
              <a:buNone/>
            </a:pPr>
            <a:endParaRPr lang="en-US">
              <a:cs typeface="Calibri" panose="020F0502020204030204"/>
            </a:endParaRPr>
          </a:p>
          <a:p>
            <a:pPr marL="0" indent="0">
              <a:buNone/>
            </a:pPr>
            <a:endParaRPr lang="en-US">
              <a:cs typeface="Calibri" panose="020F0502020204030204"/>
            </a:endParaRPr>
          </a:p>
        </p:txBody>
      </p:sp>
      <p:pic>
        <p:nvPicPr>
          <p:cNvPr id="4" name="Picture 4">
            <a:extLst>
              <a:ext uri="{FF2B5EF4-FFF2-40B4-BE49-F238E27FC236}">
                <a16:creationId xmlns:a16="http://schemas.microsoft.com/office/drawing/2014/main" id="{A36CD8FD-D61B-440F-9B77-5C9575FEF18B}"/>
              </a:ext>
            </a:extLst>
          </p:cNvPr>
          <p:cNvPicPr>
            <a:picLocks noChangeAspect="1"/>
          </p:cNvPicPr>
          <p:nvPr/>
        </p:nvPicPr>
        <p:blipFill>
          <a:blip r:embed="rId2"/>
          <a:stretch>
            <a:fillRect/>
          </a:stretch>
        </p:blipFill>
        <p:spPr>
          <a:xfrm>
            <a:off x="1248877" y="4877858"/>
            <a:ext cx="2832100" cy="848783"/>
          </a:xfrm>
          <a:prstGeom prst="rect">
            <a:avLst/>
          </a:prstGeom>
        </p:spPr>
      </p:pic>
      <p:sp>
        <p:nvSpPr>
          <p:cNvPr id="6" name="TextBox 5">
            <a:extLst>
              <a:ext uri="{FF2B5EF4-FFF2-40B4-BE49-F238E27FC236}">
                <a16:creationId xmlns:a16="http://schemas.microsoft.com/office/drawing/2014/main" id="{CD5EC404-BCA1-D681-F39B-E16157C259E3}"/>
              </a:ext>
            </a:extLst>
          </p:cNvPr>
          <p:cNvSpPr txBox="1"/>
          <p:nvPr/>
        </p:nvSpPr>
        <p:spPr>
          <a:xfrm>
            <a:off x="149085" y="844826"/>
            <a:ext cx="12186476"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374151"/>
                </a:solidFill>
                <a:ea typeface="+mn-lt"/>
                <a:cs typeface="+mn-lt"/>
              </a:rPr>
              <a:t>TF-IDF (Term Frequency-Inverse Document Frequency)</a:t>
            </a:r>
            <a:r>
              <a:rPr lang="en-US" sz="2400">
                <a:solidFill>
                  <a:srgbClr val="374151"/>
                </a:solidFill>
                <a:ea typeface="+mn-lt"/>
                <a:cs typeface="+mn-lt"/>
              </a:rPr>
              <a:t> is a text representation technique:</a:t>
            </a:r>
            <a:endParaRPr lang="en-US" sz="2400">
              <a:cs typeface="Calibri"/>
            </a:endParaRPr>
          </a:p>
          <a:p>
            <a:endParaRPr lang="en-US" sz="2400">
              <a:solidFill>
                <a:srgbClr val="374151"/>
              </a:solidFill>
              <a:ea typeface="+mn-lt"/>
              <a:cs typeface="+mn-lt"/>
            </a:endParaRPr>
          </a:p>
          <a:p>
            <a:r>
              <a:rPr lang="en-US" sz="2400" b="1">
                <a:ea typeface="+mn-lt"/>
                <a:cs typeface="+mn-lt"/>
              </a:rPr>
              <a:t>Term Relevance:</a:t>
            </a:r>
            <a:r>
              <a:rPr lang="en-US" sz="2400">
                <a:solidFill>
                  <a:srgbClr val="374151"/>
                </a:solidFill>
                <a:ea typeface="+mn-lt"/>
                <a:cs typeface="+mn-lt"/>
              </a:rPr>
              <a:t> TF-IDF combines term frequency </a:t>
            </a:r>
            <a:r>
              <a:rPr lang="en-US" sz="2400" b="1">
                <a:solidFill>
                  <a:srgbClr val="374151"/>
                </a:solidFill>
                <a:ea typeface="+mn-lt"/>
                <a:cs typeface="+mn-lt"/>
              </a:rPr>
              <a:t>(how often a word appears in a document) </a:t>
            </a:r>
            <a:r>
              <a:rPr lang="en-US" sz="2400">
                <a:solidFill>
                  <a:srgbClr val="374151"/>
                </a:solidFill>
                <a:ea typeface="+mn-lt"/>
                <a:cs typeface="+mn-lt"/>
              </a:rPr>
              <a:t>with inverse document frequency</a:t>
            </a:r>
            <a:r>
              <a:rPr lang="en-US" sz="2400" b="1">
                <a:solidFill>
                  <a:srgbClr val="374151"/>
                </a:solidFill>
                <a:ea typeface="+mn-lt"/>
                <a:cs typeface="+mn-lt"/>
              </a:rPr>
              <a:t> (how rare a word is across the corpus) </a:t>
            </a:r>
            <a:r>
              <a:rPr lang="en-US" sz="2400">
                <a:solidFill>
                  <a:srgbClr val="374151"/>
                </a:solidFill>
                <a:ea typeface="+mn-lt"/>
                <a:cs typeface="+mn-lt"/>
              </a:rPr>
              <a:t>to quantify the importance of a word in a document relative to the entire corpus.</a:t>
            </a:r>
            <a:endParaRPr lang="en-US" sz="2400">
              <a:cs typeface="Calibri"/>
            </a:endParaRPr>
          </a:p>
          <a:p>
            <a:endParaRPr lang="en-US" sz="2400">
              <a:solidFill>
                <a:srgbClr val="374151"/>
              </a:solidFill>
              <a:ea typeface="+mn-lt"/>
              <a:cs typeface="+mn-lt"/>
            </a:endParaRPr>
          </a:p>
          <a:p>
            <a:r>
              <a:rPr lang="en-US" sz="2400" b="1">
                <a:ea typeface="+mn-lt"/>
                <a:cs typeface="+mn-lt"/>
              </a:rPr>
              <a:t>Importance Weighting:</a:t>
            </a:r>
            <a:r>
              <a:rPr lang="en-US" sz="2400">
                <a:solidFill>
                  <a:srgbClr val="374151"/>
                </a:solidFill>
                <a:ea typeface="+mn-lt"/>
                <a:cs typeface="+mn-lt"/>
              </a:rPr>
              <a:t> IDF addresses common words' dominance by assigning </a:t>
            </a:r>
            <a:r>
              <a:rPr lang="en-US" sz="2400" b="1">
                <a:solidFill>
                  <a:srgbClr val="374151"/>
                </a:solidFill>
                <a:ea typeface="+mn-lt"/>
                <a:cs typeface="+mn-lt"/>
              </a:rPr>
              <a:t>higher weights to rare words</a:t>
            </a:r>
            <a:r>
              <a:rPr lang="en-US" sz="2400">
                <a:solidFill>
                  <a:srgbClr val="374151"/>
                </a:solidFill>
                <a:ea typeface="+mn-lt"/>
                <a:cs typeface="+mn-lt"/>
              </a:rPr>
              <a:t>, helping to emphasize distinctive terms that convey more meaning and reducing the impact of common stop words.</a:t>
            </a:r>
            <a:endParaRPr lang="en-US" sz="2400">
              <a:cs typeface="Calibri" panose="020F0502020204030204"/>
            </a:endParaRPr>
          </a:p>
          <a:p>
            <a:pPr algn="l"/>
            <a:endParaRPr lang="en-US">
              <a:cs typeface="Calibri"/>
            </a:endParaRPr>
          </a:p>
        </p:txBody>
      </p:sp>
      <p:pic>
        <p:nvPicPr>
          <p:cNvPr id="11" name="Picture 10" descr="A close-up of a paper with text&#10;&#10;Description automatically generated">
            <a:extLst>
              <a:ext uri="{FF2B5EF4-FFF2-40B4-BE49-F238E27FC236}">
                <a16:creationId xmlns:a16="http://schemas.microsoft.com/office/drawing/2014/main" id="{72E03079-3E49-7909-4DEF-07B1AA882236}"/>
              </a:ext>
            </a:extLst>
          </p:cNvPr>
          <p:cNvPicPr>
            <a:picLocks noChangeAspect="1"/>
          </p:cNvPicPr>
          <p:nvPr/>
        </p:nvPicPr>
        <p:blipFill>
          <a:blip r:embed="rId3"/>
          <a:stretch>
            <a:fillRect/>
          </a:stretch>
        </p:blipFill>
        <p:spPr>
          <a:xfrm>
            <a:off x="4735444" y="3963563"/>
            <a:ext cx="6520068" cy="2398525"/>
          </a:xfrm>
          <a:prstGeom prst="rect">
            <a:avLst/>
          </a:prstGeom>
        </p:spPr>
      </p:pic>
    </p:spTree>
    <p:extLst>
      <p:ext uri="{BB962C8B-B14F-4D97-AF65-F5344CB8AC3E}">
        <p14:creationId xmlns:p14="http://schemas.microsoft.com/office/powerpoint/2010/main" val="21316390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F012D4-57D6-4560-860E-9EEFD47CA9D4}"/>
              </a:ext>
            </a:extLst>
          </p:cNvPr>
          <p:cNvSpPr txBox="1"/>
          <p:nvPr/>
        </p:nvSpPr>
        <p:spPr>
          <a:xfrm>
            <a:off x="247819" y="548809"/>
            <a:ext cx="8716516" cy="1107996"/>
          </a:xfrm>
          <a:prstGeom prst="rect">
            <a:avLst/>
          </a:prstGeom>
          <a:noFill/>
        </p:spPr>
        <p:txBody>
          <a:bodyPr wrap="square" lIns="121920" tIns="60960" rIns="121920" bIns="60960" rtlCol="0" anchor="t">
            <a:spAutoFit/>
          </a:bodyPr>
          <a:lstStyle/>
          <a:p>
            <a:r>
              <a:rPr lang="en-US" sz="3200" b="1">
                <a:ea typeface="+mn-lt"/>
                <a:cs typeface="+mn-lt"/>
              </a:rPr>
              <a:t>Exploring the other category </a:t>
            </a:r>
            <a:endParaRPr lang="en-US" sz="3200" b="1">
              <a:cs typeface="Calibri"/>
            </a:endParaRPr>
          </a:p>
          <a:p>
            <a:endParaRPr lang="en-US" sz="3200" b="1">
              <a:cs typeface="Calibri"/>
            </a:endParaRPr>
          </a:p>
        </p:txBody>
      </p:sp>
      <p:sp>
        <p:nvSpPr>
          <p:cNvPr id="2" name="TextBox 1">
            <a:extLst>
              <a:ext uri="{FF2B5EF4-FFF2-40B4-BE49-F238E27FC236}">
                <a16:creationId xmlns:a16="http://schemas.microsoft.com/office/drawing/2014/main" id="{E4E9A0BD-5D00-20C9-DEF2-4681BC649DD4}"/>
              </a:ext>
            </a:extLst>
          </p:cNvPr>
          <p:cNvSpPr txBox="1"/>
          <p:nvPr/>
        </p:nvSpPr>
        <p:spPr>
          <a:xfrm>
            <a:off x="243283" y="1470595"/>
            <a:ext cx="6903925" cy="4720267"/>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marL="380990" indent="-380990">
              <a:buFont typeface="Arial"/>
              <a:buChar char="•"/>
            </a:pPr>
            <a:r>
              <a:rPr lang="en-US" sz="1867">
                <a:cs typeface="Calibri"/>
              </a:rPr>
              <a:t>We have extracted around 89,500 messages from Ni-source database. Out of this these around 43582 messages were predicted as other category. </a:t>
            </a:r>
            <a:endParaRPr lang="en-US" sz="3200"/>
          </a:p>
          <a:p>
            <a:pPr marL="380990" indent="-380990">
              <a:buFont typeface="Arial"/>
              <a:buChar char="•"/>
            </a:pPr>
            <a:endParaRPr lang="en-US" sz="1867">
              <a:ea typeface="+mn-lt"/>
              <a:cs typeface="+mn-lt"/>
            </a:endParaRPr>
          </a:p>
          <a:p>
            <a:pPr marL="380990" indent="-380990">
              <a:buFont typeface="Arial"/>
              <a:buChar char="•"/>
            </a:pPr>
            <a:r>
              <a:rPr lang="en-US" sz="1867">
                <a:ea typeface="+mn-lt"/>
                <a:cs typeface="+mn-lt"/>
              </a:rPr>
              <a:t>Majority of the messages (35062) in the other category are user information like name, account number, phone number, email etc. </a:t>
            </a:r>
            <a:r>
              <a:rPr lang="en-US" sz="1867" b="1">
                <a:ea typeface="+mn-lt"/>
                <a:cs typeface="+mn-lt"/>
              </a:rPr>
              <a:t>(Noise messages)</a:t>
            </a:r>
            <a:endParaRPr lang="en-US" sz="3200" b="1">
              <a:ea typeface="Calibri"/>
              <a:cs typeface="Calibri"/>
            </a:endParaRPr>
          </a:p>
          <a:p>
            <a:pPr marL="380990" indent="-380990">
              <a:buFont typeface="Arial"/>
              <a:buChar char="•"/>
            </a:pPr>
            <a:endParaRPr lang="en-US" sz="1867">
              <a:cs typeface="Calibri"/>
            </a:endParaRPr>
          </a:p>
          <a:p>
            <a:pPr marL="380990" indent="-380990">
              <a:buFont typeface="Arial"/>
              <a:buChar char="•"/>
            </a:pPr>
            <a:r>
              <a:rPr lang="en-US" sz="1867"/>
              <a:t>After removing Noise messages, we are left with</a:t>
            </a:r>
            <a:endParaRPr lang="en-US" sz="3200">
              <a:cs typeface="Calibri"/>
            </a:endParaRPr>
          </a:p>
          <a:p>
            <a:r>
              <a:rPr lang="en-US" sz="1867"/>
              <a:t>        8520 messages. By word frequencies we found some topics. </a:t>
            </a:r>
            <a:endParaRPr lang="en-US" sz="1867">
              <a:ea typeface="Calibri"/>
              <a:cs typeface="Calibri"/>
            </a:endParaRPr>
          </a:p>
          <a:p>
            <a:endParaRPr lang="en-US" sz="1867"/>
          </a:p>
          <a:p>
            <a:pPr marL="380990" indent="-380990">
              <a:buFont typeface="Arial"/>
              <a:buChar char="•"/>
            </a:pPr>
            <a:r>
              <a:rPr lang="en-US" sz="1867"/>
              <a:t>The topics covered in these messages are</a:t>
            </a:r>
            <a:endParaRPr lang="en-US" sz="1867">
              <a:cs typeface="Calibri"/>
            </a:endParaRPr>
          </a:p>
          <a:p>
            <a:pPr marL="457189" indent="-457189">
              <a:buAutoNum type="arabicPeriod"/>
            </a:pPr>
            <a:r>
              <a:rPr lang="en-US" sz="1867"/>
              <a:t>Special programs </a:t>
            </a:r>
          </a:p>
          <a:p>
            <a:pPr marL="457189" indent="-457189">
              <a:buAutoNum type="arabicPeriod"/>
            </a:pPr>
            <a:r>
              <a:rPr lang="en-US" sz="1867"/>
              <a:t>Asking for human representative</a:t>
            </a:r>
            <a:endParaRPr lang="en-US" sz="1867">
              <a:ea typeface="Calibri"/>
              <a:cs typeface="Calibri"/>
            </a:endParaRPr>
          </a:p>
          <a:p>
            <a:pPr marL="457189" indent="-457189">
              <a:buAutoNum type="arabicPeriod"/>
            </a:pPr>
            <a:r>
              <a:rPr lang="en-US" sz="1867"/>
              <a:t>Queries regarding gas </a:t>
            </a:r>
          </a:p>
          <a:p>
            <a:pPr marL="457189" indent="-457189">
              <a:buAutoNum type="arabicPeriod"/>
            </a:pPr>
            <a:endParaRPr lang="en-US" sz="1867">
              <a:ea typeface="Calibri"/>
              <a:cs typeface="Calibri"/>
            </a:endParaRPr>
          </a:p>
        </p:txBody>
      </p:sp>
      <p:pic>
        <p:nvPicPr>
          <p:cNvPr id="4" name="Picture 4" descr="Text&#10;&#10;Description automatically generated">
            <a:extLst>
              <a:ext uri="{FF2B5EF4-FFF2-40B4-BE49-F238E27FC236}">
                <a16:creationId xmlns:a16="http://schemas.microsoft.com/office/drawing/2014/main" id="{35A140D7-27BD-97B8-0DEC-DBEBCEEC98F7}"/>
              </a:ext>
            </a:extLst>
          </p:cNvPr>
          <p:cNvPicPr>
            <a:picLocks noChangeAspect="1"/>
          </p:cNvPicPr>
          <p:nvPr/>
        </p:nvPicPr>
        <p:blipFill>
          <a:blip r:embed="rId2"/>
          <a:stretch>
            <a:fillRect/>
          </a:stretch>
        </p:blipFill>
        <p:spPr>
          <a:xfrm>
            <a:off x="6949888" y="1355241"/>
            <a:ext cx="5172563" cy="5051808"/>
          </a:xfrm>
          <a:prstGeom prst="rect">
            <a:avLst/>
          </a:prstGeom>
        </p:spPr>
      </p:pic>
    </p:spTree>
    <p:extLst>
      <p:ext uri="{BB962C8B-B14F-4D97-AF65-F5344CB8AC3E}">
        <p14:creationId xmlns:p14="http://schemas.microsoft.com/office/powerpoint/2010/main" val="23467236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F012D4-57D6-4560-860E-9EEFD47CA9D4}"/>
              </a:ext>
            </a:extLst>
          </p:cNvPr>
          <p:cNvSpPr txBox="1"/>
          <p:nvPr/>
        </p:nvSpPr>
        <p:spPr>
          <a:xfrm>
            <a:off x="147058" y="172080"/>
            <a:ext cx="6127805" cy="615553"/>
          </a:xfrm>
          <a:prstGeom prst="rect">
            <a:avLst/>
          </a:prstGeom>
          <a:noFill/>
        </p:spPr>
        <p:txBody>
          <a:bodyPr wrap="square" lIns="121920" tIns="60960" rIns="121920" bIns="60960" rtlCol="0" anchor="t">
            <a:spAutoFit/>
          </a:bodyPr>
          <a:lstStyle/>
          <a:p>
            <a:r>
              <a:rPr lang="en-US" sz="3200" b="1"/>
              <a:t>Noise data </a:t>
            </a:r>
            <a:endParaRPr lang="en-US" sz="3200"/>
          </a:p>
        </p:txBody>
      </p:sp>
      <p:sp>
        <p:nvSpPr>
          <p:cNvPr id="2" name="TextBox 1">
            <a:extLst>
              <a:ext uri="{FF2B5EF4-FFF2-40B4-BE49-F238E27FC236}">
                <a16:creationId xmlns:a16="http://schemas.microsoft.com/office/drawing/2014/main" id="{2682F905-40AE-A407-53B2-855C83235DF5}"/>
              </a:ext>
            </a:extLst>
          </p:cNvPr>
          <p:cNvSpPr txBox="1"/>
          <p:nvPr/>
        </p:nvSpPr>
        <p:spPr>
          <a:xfrm>
            <a:off x="408401" y="702856"/>
            <a:ext cx="11027076" cy="2277547"/>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2800">
                <a:cs typeface="Calibri"/>
              </a:rPr>
              <a:t>Noise data is junk data which contains unnecessary information like greetings, names, address, account number,</a:t>
            </a:r>
            <a:r>
              <a:rPr lang="en-US" sz="2800">
                <a:ea typeface="+mn-lt"/>
                <a:cs typeface="+mn-lt"/>
              </a:rPr>
              <a:t> phone number,</a:t>
            </a:r>
            <a:r>
              <a:rPr lang="en-US" sz="2800">
                <a:cs typeface="Calibri"/>
              </a:rPr>
              <a:t> emails which is a part of chatbot workflow. Our previous model is predicting this noise data as others. We are using some filtering methods like regex expression, based on word lengths to filter out some of this data.</a:t>
            </a:r>
          </a:p>
        </p:txBody>
      </p:sp>
      <p:graphicFrame>
        <p:nvGraphicFramePr>
          <p:cNvPr id="5" name="Table 4">
            <a:extLst>
              <a:ext uri="{FF2B5EF4-FFF2-40B4-BE49-F238E27FC236}">
                <a16:creationId xmlns:a16="http://schemas.microsoft.com/office/drawing/2014/main" id="{5F1FF058-C269-63E3-7C0F-FF0EC71819D8}"/>
              </a:ext>
            </a:extLst>
          </p:cNvPr>
          <p:cNvGraphicFramePr>
            <a:graphicFrameLocks noGrp="1"/>
          </p:cNvGraphicFramePr>
          <p:nvPr>
            <p:extLst>
              <p:ext uri="{D42A27DB-BD31-4B8C-83A1-F6EECF244321}">
                <p14:modId xmlns:p14="http://schemas.microsoft.com/office/powerpoint/2010/main" val="4050702982"/>
              </p:ext>
            </p:extLst>
          </p:nvPr>
        </p:nvGraphicFramePr>
        <p:xfrm>
          <a:off x="1450931" y="3199300"/>
          <a:ext cx="8440994" cy="3021873"/>
        </p:xfrm>
        <a:graphic>
          <a:graphicData uri="http://schemas.openxmlformats.org/drawingml/2006/table">
            <a:tbl>
              <a:tblPr firstRow="1" bandRow="1">
                <a:tableStyleId>{5C22544A-7EE6-4342-B048-85BDC9FD1C3A}</a:tableStyleId>
              </a:tblPr>
              <a:tblGrid>
                <a:gridCol w="2867773">
                  <a:extLst>
                    <a:ext uri="{9D8B030D-6E8A-4147-A177-3AD203B41FA5}">
                      <a16:colId xmlns:a16="http://schemas.microsoft.com/office/drawing/2014/main" val="2325364550"/>
                    </a:ext>
                  </a:extLst>
                </a:gridCol>
                <a:gridCol w="5573221">
                  <a:extLst>
                    <a:ext uri="{9D8B030D-6E8A-4147-A177-3AD203B41FA5}">
                      <a16:colId xmlns:a16="http://schemas.microsoft.com/office/drawing/2014/main" val="1568526740"/>
                    </a:ext>
                  </a:extLst>
                </a:gridCol>
              </a:tblGrid>
              <a:tr h="281555">
                <a:tc>
                  <a:txBody>
                    <a:bodyPr/>
                    <a:lstStyle/>
                    <a:p>
                      <a:r>
                        <a:rPr lang="en-US" sz="1500">
                          <a:effectLst/>
                        </a:rPr>
                        <a:t>    Noise Data Type</a:t>
                      </a:r>
                      <a:endParaRPr lang="en-US" sz="1500" b="1">
                        <a:solidFill>
                          <a:srgbClr val="FFFFFF"/>
                        </a:solidFill>
                        <a:effectLst/>
                        <a:latin typeface="Calibri" panose="020F0502020204030204" pitchFamily="34" charset="0"/>
                      </a:endParaRPr>
                    </a:p>
                  </a:txBody>
                  <a:tcPr marL="0" marR="0" marT="0" marB="0" anchor="ctr"/>
                </a:tc>
                <a:tc>
                  <a:txBody>
                    <a:bodyPr/>
                    <a:lstStyle/>
                    <a:p>
                      <a:r>
                        <a:rPr lang="en-US" sz="1500">
                          <a:effectLst/>
                        </a:rPr>
                        <a:t>           Message</a:t>
                      </a:r>
                      <a:endParaRPr lang="en-US" sz="1500" b="1">
                        <a:solidFill>
                          <a:srgbClr val="FFFFFF"/>
                        </a:solidFill>
                        <a:effectLst/>
                        <a:latin typeface="Calibri" panose="020F0502020204030204" pitchFamily="34" charset="0"/>
                      </a:endParaRPr>
                    </a:p>
                  </a:txBody>
                  <a:tcPr marL="0" marR="0" marT="0" marB="0" anchor="ctr"/>
                </a:tc>
                <a:extLst>
                  <a:ext uri="{0D108BD9-81ED-4DB2-BD59-A6C34878D82A}">
                    <a16:rowId xmlns:a16="http://schemas.microsoft.com/office/drawing/2014/main" val="2751536457"/>
                  </a:ext>
                </a:extLst>
              </a:tr>
              <a:tr h="445715">
                <a:tc>
                  <a:txBody>
                    <a:bodyPr/>
                    <a:lstStyle/>
                    <a:p>
                      <a:r>
                        <a:rPr lang="en-US" sz="1500" b="1">
                          <a:effectLst/>
                        </a:rPr>
                        <a:t>Greetings</a:t>
                      </a:r>
                      <a:endParaRPr lang="en-US" sz="1500" b="1">
                        <a:effectLst/>
                        <a:latin typeface="Calibri" panose="020F0502020204030204" pitchFamily="34" charset="0"/>
                      </a:endParaRPr>
                    </a:p>
                  </a:txBody>
                  <a:tcPr marL="0" marR="0" marT="0" marB="0" anchor="ctr"/>
                </a:tc>
                <a:tc>
                  <a:txBody>
                    <a:bodyPr/>
                    <a:lstStyle/>
                    <a:p>
                      <a:pPr marL="0" indent="0">
                        <a:buNone/>
                      </a:pPr>
                      <a:r>
                        <a:rPr lang="en-US" sz="1500">
                          <a:effectLst/>
                        </a:rPr>
                        <a:t>Ok thank you, thanks for your help, Goodbye, You too.....Bye!, please</a:t>
                      </a:r>
                      <a:endParaRPr lang="en-US" sz="1500">
                        <a:effectLst/>
                        <a:latin typeface="Calibri" panose="020F0502020204030204" pitchFamily="34" charset="0"/>
                      </a:endParaRPr>
                    </a:p>
                  </a:txBody>
                  <a:tcPr marL="0" marR="0" marT="0" marB="0" anchor="ctr"/>
                </a:tc>
                <a:extLst>
                  <a:ext uri="{0D108BD9-81ED-4DB2-BD59-A6C34878D82A}">
                    <a16:rowId xmlns:a16="http://schemas.microsoft.com/office/drawing/2014/main" val="3279959741"/>
                  </a:ext>
                </a:extLst>
              </a:tr>
              <a:tr h="231111">
                <a:tc>
                  <a:txBody>
                    <a:bodyPr/>
                    <a:lstStyle/>
                    <a:p>
                      <a:r>
                        <a:rPr lang="en-US" sz="1500" b="1">
                          <a:effectLst/>
                        </a:rPr>
                        <a:t>Names</a:t>
                      </a:r>
                      <a:endParaRPr lang="en-US" sz="1500" b="1">
                        <a:effectLst/>
                        <a:latin typeface="Calibri" panose="020F0502020204030204" pitchFamily="34" charset="0"/>
                      </a:endParaRPr>
                    </a:p>
                  </a:txBody>
                  <a:tcPr marL="0" marR="0" marT="0" marB="0" anchor="ctr"/>
                </a:tc>
                <a:tc>
                  <a:txBody>
                    <a:bodyPr/>
                    <a:lstStyle/>
                    <a:p>
                      <a:r>
                        <a:rPr lang="en-US" sz="1500">
                          <a:effectLst/>
                        </a:rPr>
                        <a:t>Tara, Rick Scott, Wanda, Robert may</a:t>
                      </a:r>
                      <a:endParaRPr lang="en-US" sz="1500">
                        <a:effectLst/>
                        <a:latin typeface="Calibri" panose="020F0502020204030204" pitchFamily="34" charset="0"/>
                      </a:endParaRPr>
                    </a:p>
                  </a:txBody>
                  <a:tcPr marL="0" marR="0" marT="0" marB="0" anchor="ctr"/>
                </a:tc>
                <a:extLst>
                  <a:ext uri="{0D108BD9-81ED-4DB2-BD59-A6C34878D82A}">
                    <a16:rowId xmlns:a16="http://schemas.microsoft.com/office/drawing/2014/main" val="3481225402"/>
                  </a:ext>
                </a:extLst>
              </a:tr>
              <a:tr h="462223">
                <a:tc>
                  <a:txBody>
                    <a:bodyPr/>
                    <a:lstStyle/>
                    <a:p>
                      <a:r>
                        <a:rPr lang="en-US" sz="1500" b="1">
                          <a:effectLst/>
                        </a:rPr>
                        <a:t>Address</a:t>
                      </a:r>
                      <a:endParaRPr lang="en-US" sz="1500" b="1">
                        <a:effectLst/>
                        <a:latin typeface="Calibri" panose="020F0502020204030204" pitchFamily="34" charset="0"/>
                      </a:endParaRPr>
                    </a:p>
                  </a:txBody>
                  <a:tcPr marL="0" marR="0" marT="0" marB="0" anchor="ctr"/>
                </a:tc>
                <a:tc>
                  <a:txBody>
                    <a:bodyPr/>
                    <a:lstStyle/>
                    <a:p>
                      <a:pPr marL="228600" indent="-228600">
                        <a:buAutoNum type="arabicPeriod"/>
                      </a:pPr>
                      <a:r>
                        <a:rPr lang="en-US" sz="1500">
                          <a:effectLst/>
                        </a:rPr>
                        <a:t>5429 ASPEN, PORTAGE, IN, 46368 ,</a:t>
                      </a:r>
                      <a:endParaRPr lang="en-US" sz="1500">
                        <a:effectLst/>
                        <a:latin typeface="Calibri" panose="020F0502020204030204" pitchFamily="34" charset="0"/>
                      </a:endParaRPr>
                    </a:p>
                    <a:p>
                      <a:pPr marL="228600" lvl="0" indent="-228600">
                        <a:buAutoNum type="arabicPeriod"/>
                      </a:pPr>
                      <a:r>
                        <a:rPr lang="en-US" sz="1500">
                          <a:effectLst/>
                        </a:rPr>
                        <a:t>550 woodland road Mansfield, Ohio</a:t>
                      </a:r>
                      <a:endParaRPr lang="en-US" sz="1500" err="1">
                        <a:effectLst/>
                        <a:latin typeface="Calibri"/>
                      </a:endParaRPr>
                    </a:p>
                  </a:txBody>
                  <a:tcPr marL="0" marR="0" marT="0" marB="0" anchor="ctr"/>
                </a:tc>
                <a:extLst>
                  <a:ext uri="{0D108BD9-81ED-4DB2-BD59-A6C34878D82A}">
                    <a16:rowId xmlns:a16="http://schemas.microsoft.com/office/drawing/2014/main" val="2270171389"/>
                  </a:ext>
                </a:extLst>
              </a:tr>
              <a:tr h="924444">
                <a:tc>
                  <a:txBody>
                    <a:bodyPr/>
                    <a:lstStyle/>
                    <a:p>
                      <a:r>
                        <a:rPr lang="en-US" sz="1500" b="1">
                          <a:effectLst/>
                        </a:rPr>
                        <a:t>Account No, phone number</a:t>
                      </a:r>
                      <a:endParaRPr lang="en-US" sz="1500" b="1">
                        <a:effectLst/>
                        <a:latin typeface="Calibri" panose="020F0502020204030204" pitchFamily="34" charset="0"/>
                      </a:endParaRPr>
                    </a:p>
                  </a:txBody>
                  <a:tcPr marL="0" marR="0" marT="0" marB="0" anchor="ctr"/>
                </a:tc>
                <a:tc>
                  <a:txBody>
                    <a:bodyPr/>
                    <a:lstStyle/>
                    <a:p>
                      <a:pPr marL="228600" indent="-228600">
                        <a:buAutoNum type="arabicPeriod"/>
                      </a:pPr>
                      <a:r>
                        <a:rPr lang="en-US" sz="1500">
                          <a:effectLst/>
                        </a:rPr>
                        <a:t>757-546-4274, 17575464274, 5408090788,</a:t>
                      </a:r>
                      <a:endParaRPr lang="en-US" sz="1500">
                        <a:effectLst/>
                        <a:latin typeface="Calibri" panose="020F0502020204030204" pitchFamily="34" charset="0"/>
                      </a:endParaRPr>
                    </a:p>
                    <a:p>
                      <a:pPr marL="228600" lvl="0" indent="-228600">
                        <a:buAutoNum type="arabicPeriod"/>
                      </a:pPr>
                      <a:r>
                        <a:rPr lang="en-US" sz="1500">
                          <a:effectLst/>
                        </a:rPr>
                        <a:t>****58830010007,</a:t>
                      </a:r>
                      <a:endParaRPr lang="en-US" sz="1500">
                        <a:effectLst/>
                        <a:latin typeface="Calibri"/>
                      </a:endParaRPr>
                    </a:p>
                    <a:p>
                      <a:pPr marL="228600" lvl="0" indent="-228600">
                        <a:buAutoNum type="arabicPeriod"/>
                      </a:pPr>
                      <a:r>
                        <a:rPr lang="en-US" sz="1500">
                          <a:effectLst/>
                        </a:rPr>
                        <a:t>account 10807630010006 on Eddy spark Drive</a:t>
                      </a:r>
                      <a:endParaRPr lang="en-US" sz="1500">
                        <a:effectLst/>
                        <a:latin typeface="Calibri"/>
                      </a:endParaRPr>
                    </a:p>
                  </a:txBody>
                  <a:tcPr marL="0" marR="0" marT="0" marB="0" anchor="ctr"/>
                </a:tc>
                <a:extLst>
                  <a:ext uri="{0D108BD9-81ED-4DB2-BD59-A6C34878D82A}">
                    <a16:rowId xmlns:a16="http://schemas.microsoft.com/office/drawing/2014/main" val="3732257125"/>
                  </a:ext>
                </a:extLst>
              </a:tr>
              <a:tr h="676825">
                <a:tc>
                  <a:txBody>
                    <a:bodyPr/>
                    <a:lstStyle/>
                    <a:p>
                      <a:r>
                        <a:rPr lang="en-US" sz="1500" b="1">
                          <a:effectLst/>
                        </a:rPr>
                        <a:t>others</a:t>
                      </a:r>
                      <a:endParaRPr lang="en-US" sz="1500" b="1">
                        <a:effectLst/>
                        <a:latin typeface="Calibri" panose="020F0502020204030204" pitchFamily="34" charset="0"/>
                      </a:endParaRPr>
                    </a:p>
                  </a:txBody>
                  <a:tcPr marL="0" marR="0" marT="0" marB="0" anchor="ctr"/>
                </a:tc>
                <a:tc>
                  <a:txBody>
                    <a:bodyPr/>
                    <a:lstStyle/>
                    <a:p>
                      <a:pPr marL="228600" indent="-228600">
                        <a:buAutoNum type="arabicPeriod"/>
                      </a:pPr>
                      <a:r>
                        <a:rPr lang="en-US" sz="1500">
                          <a:effectLst/>
                        </a:rPr>
                        <a:t>paul@creager.org, 1Ismail1Imani2021@gmail.com,</a:t>
                      </a:r>
                      <a:endParaRPr lang="en-US" sz="1500" err="1">
                        <a:effectLst/>
                        <a:latin typeface="Calibri" panose="020F0502020204030204" pitchFamily="34" charset="0"/>
                      </a:endParaRPr>
                    </a:p>
                    <a:p>
                      <a:pPr marL="228600" lvl="0" indent="-228600">
                        <a:buAutoNum type="arabicPeriod"/>
                      </a:pPr>
                      <a:r>
                        <a:rPr lang="en-US" sz="1500" err="1">
                          <a:effectLst/>
                        </a:rPr>
                        <a:t>por</a:t>
                      </a:r>
                      <a:r>
                        <a:rPr lang="en-US" sz="1500">
                          <a:effectLst/>
                        </a:rPr>
                        <a:t> favor solo </a:t>
                      </a:r>
                      <a:r>
                        <a:rPr lang="en-US" sz="1500" err="1">
                          <a:effectLst/>
                        </a:rPr>
                        <a:t>hablo</a:t>
                      </a:r>
                      <a:r>
                        <a:rPr lang="en-US" sz="1500">
                          <a:effectLst/>
                        </a:rPr>
                        <a:t> </a:t>
                      </a:r>
                      <a:r>
                        <a:rPr lang="en-US" sz="1500" err="1">
                          <a:effectLst/>
                        </a:rPr>
                        <a:t>espaÃ±ol</a:t>
                      </a:r>
                      <a:r>
                        <a:rPr lang="en-US" sz="1500">
                          <a:effectLst/>
                        </a:rPr>
                        <a:t>    </a:t>
                      </a:r>
                      <a:r>
                        <a:rPr lang="en-US" sz="1500" b="1">
                          <a:effectLst/>
                        </a:rPr>
                        <a:t>(Other Lang)</a:t>
                      </a:r>
                      <a:endParaRPr lang="en-US" sz="1500" b="1">
                        <a:effectLst/>
                        <a:latin typeface="Calibri"/>
                      </a:endParaRPr>
                    </a:p>
                  </a:txBody>
                  <a:tcPr marL="0" marR="0" marT="0" marB="0" anchor="ctr"/>
                </a:tc>
                <a:extLst>
                  <a:ext uri="{0D108BD9-81ED-4DB2-BD59-A6C34878D82A}">
                    <a16:rowId xmlns:a16="http://schemas.microsoft.com/office/drawing/2014/main" val="1488588410"/>
                  </a:ext>
                </a:extLst>
              </a:tr>
            </a:tbl>
          </a:graphicData>
        </a:graphic>
      </p:graphicFrame>
    </p:spTree>
    <p:extLst>
      <p:ext uri="{BB962C8B-B14F-4D97-AF65-F5344CB8AC3E}">
        <p14:creationId xmlns:p14="http://schemas.microsoft.com/office/powerpoint/2010/main" val="7432656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6561625-760C-89C4-3ED2-E58F11FEB2A3}"/>
              </a:ext>
            </a:extLst>
          </p:cNvPr>
          <p:cNvGraphicFramePr>
            <a:graphicFrameLocks noGrp="1"/>
          </p:cNvGraphicFramePr>
          <p:nvPr>
            <p:extLst>
              <p:ext uri="{D42A27DB-BD31-4B8C-83A1-F6EECF244321}">
                <p14:modId xmlns:p14="http://schemas.microsoft.com/office/powerpoint/2010/main" val="587656896"/>
              </p:ext>
            </p:extLst>
          </p:nvPr>
        </p:nvGraphicFramePr>
        <p:xfrm>
          <a:off x="1792285" y="1043401"/>
          <a:ext cx="8619658" cy="5203905"/>
        </p:xfrm>
        <a:graphic>
          <a:graphicData uri="http://schemas.openxmlformats.org/drawingml/2006/table">
            <a:tbl>
              <a:tblPr firstRow="1" bandRow="1">
                <a:tableStyleId>{5C22544A-7EE6-4342-B048-85BDC9FD1C3A}</a:tableStyleId>
              </a:tblPr>
              <a:tblGrid>
                <a:gridCol w="2468101">
                  <a:extLst>
                    <a:ext uri="{9D8B030D-6E8A-4147-A177-3AD203B41FA5}">
                      <a16:colId xmlns:a16="http://schemas.microsoft.com/office/drawing/2014/main" val="2880552956"/>
                    </a:ext>
                  </a:extLst>
                </a:gridCol>
                <a:gridCol w="6151557">
                  <a:extLst>
                    <a:ext uri="{9D8B030D-6E8A-4147-A177-3AD203B41FA5}">
                      <a16:colId xmlns:a16="http://schemas.microsoft.com/office/drawing/2014/main" val="1581907338"/>
                    </a:ext>
                  </a:extLst>
                </a:gridCol>
              </a:tblGrid>
              <a:tr h="406691">
                <a:tc>
                  <a:txBody>
                    <a:bodyPr/>
                    <a:lstStyle/>
                    <a:p>
                      <a:r>
                        <a:rPr lang="en-US" sz="1900">
                          <a:effectLst/>
                        </a:rPr>
                        <a:t>  Category </a:t>
                      </a:r>
                      <a:endParaRPr lang="en-US" sz="1500" b="1">
                        <a:solidFill>
                          <a:srgbClr val="FFFFFF"/>
                        </a:solidFill>
                        <a:effectLst/>
                        <a:latin typeface="Calibri" panose="020F0502020204030204" pitchFamily="34" charset="0"/>
                      </a:endParaRPr>
                    </a:p>
                  </a:txBody>
                  <a:tcPr marL="0" marR="0" marT="0" marB="0" anchor="ctr"/>
                </a:tc>
                <a:tc>
                  <a:txBody>
                    <a:bodyPr/>
                    <a:lstStyle/>
                    <a:p>
                      <a:r>
                        <a:rPr lang="en-US" sz="1500">
                          <a:effectLst/>
                        </a:rPr>
                        <a:t>    </a:t>
                      </a:r>
                      <a:r>
                        <a:rPr lang="en-US" sz="1600">
                          <a:effectLst/>
                        </a:rPr>
                        <a:t> Message</a:t>
                      </a:r>
                      <a:endParaRPr lang="en-US" sz="1500" b="1">
                        <a:solidFill>
                          <a:srgbClr val="FFFFFF"/>
                        </a:solidFill>
                        <a:effectLst/>
                        <a:latin typeface="Calibri" panose="020F0502020204030204" pitchFamily="34" charset="0"/>
                      </a:endParaRPr>
                    </a:p>
                  </a:txBody>
                  <a:tcPr marL="0" marR="0" marT="0" marB="0" anchor="ctr"/>
                </a:tc>
                <a:extLst>
                  <a:ext uri="{0D108BD9-81ED-4DB2-BD59-A6C34878D82A}">
                    <a16:rowId xmlns:a16="http://schemas.microsoft.com/office/drawing/2014/main" val="2932880794"/>
                  </a:ext>
                </a:extLst>
              </a:tr>
              <a:tr h="284480">
                <a:tc>
                  <a:txBody>
                    <a:bodyPr/>
                    <a:lstStyle/>
                    <a:p>
                      <a:r>
                        <a:rPr lang="en-US" sz="1900" b="1">
                          <a:effectLst/>
                        </a:rPr>
                        <a:t> Assistance Program</a:t>
                      </a:r>
                      <a:endParaRPr lang="en-US" sz="1500" b="1">
                        <a:effectLst/>
                        <a:latin typeface="Calibri" panose="020F0502020204030204" pitchFamily="34" charset="0"/>
                      </a:endParaRPr>
                    </a:p>
                  </a:txBody>
                  <a:tcPr marL="0" marR="0" marT="0" marB="0" anchor="ctr"/>
                </a:tc>
                <a:tc>
                  <a:txBody>
                    <a:bodyPr/>
                    <a:lstStyle/>
                    <a:p>
                      <a:r>
                        <a:rPr lang="en-US" sz="1500">
                          <a:effectLst/>
                        </a:rPr>
                        <a:t>Can you help me with assistance program</a:t>
                      </a:r>
                      <a:endParaRPr lang="en-US" sz="1500">
                        <a:effectLst/>
                        <a:latin typeface="Calibri" panose="020F0502020204030204" pitchFamily="34" charset="0"/>
                      </a:endParaRPr>
                    </a:p>
                  </a:txBody>
                  <a:tcPr marL="0" marR="0" marT="0" marB="0" anchor="ctr"/>
                </a:tc>
                <a:extLst>
                  <a:ext uri="{0D108BD9-81ED-4DB2-BD59-A6C34878D82A}">
                    <a16:rowId xmlns:a16="http://schemas.microsoft.com/office/drawing/2014/main" val="1419184678"/>
                  </a:ext>
                </a:extLst>
              </a:tr>
              <a:tr h="491067">
                <a:tc>
                  <a:txBody>
                    <a:bodyPr/>
                    <a:lstStyle/>
                    <a:p>
                      <a:endParaRPr lang="en-US" sz="1500">
                        <a:effectLst/>
                        <a:latin typeface="Calibri" panose="020F0502020204030204" pitchFamily="34" charset="0"/>
                      </a:endParaRPr>
                    </a:p>
                  </a:txBody>
                  <a:tcPr marL="0" marR="0" marT="0" marB="0" anchor="ctr"/>
                </a:tc>
                <a:tc>
                  <a:txBody>
                    <a:bodyPr/>
                    <a:lstStyle/>
                    <a:p>
                      <a:r>
                        <a:rPr lang="en-US" sz="1500">
                          <a:effectLst/>
                        </a:rPr>
                        <a:t>how do I sign up for NIPSCO  New Energy Assistance Programs for Seniors and Veterans?</a:t>
                      </a:r>
                      <a:endParaRPr lang="en-US" sz="1500">
                        <a:effectLst/>
                        <a:latin typeface="Calibri" panose="020F0502020204030204" pitchFamily="34" charset="0"/>
                      </a:endParaRPr>
                    </a:p>
                  </a:txBody>
                  <a:tcPr marL="0" marR="0" marT="0" marB="0" anchor="ctr"/>
                </a:tc>
                <a:extLst>
                  <a:ext uri="{0D108BD9-81ED-4DB2-BD59-A6C34878D82A}">
                    <a16:rowId xmlns:a16="http://schemas.microsoft.com/office/drawing/2014/main" val="3425078870"/>
                  </a:ext>
                </a:extLst>
              </a:tr>
              <a:tr h="736600">
                <a:tc>
                  <a:txBody>
                    <a:bodyPr/>
                    <a:lstStyle/>
                    <a:p>
                      <a:endParaRPr lang="en-US" sz="1500">
                        <a:effectLst/>
                        <a:latin typeface="Calibri" panose="020F0502020204030204" pitchFamily="34" charset="0"/>
                      </a:endParaRPr>
                    </a:p>
                  </a:txBody>
                  <a:tcPr marL="0" marR="0" marT="0" marB="0" anchor="ctr"/>
                </a:tc>
                <a:tc>
                  <a:txBody>
                    <a:bodyPr/>
                    <a:lstStyle/>
                    <a:p>
                      <a:r>
                        <a:rPr lang="en-US" sz="1500">
                          <a:effectLst/>
                        </a:rPr>
                        <a:t>I was approved for energy assistance, and I keep getting notices that it's been applied to my account, but the balance is not reflecting that.</a:t>
                      </a:r>
                      <a:endParaRPr lang="en-US" sz="1500">
                        <a:effectLst/>
                        <a:latin typeface="Calibri" panose="020F0502020204030204" pitchFamily="34" charset="0"/>
                      </a:endParaRPr>
                    </a:p>
                  </a:txBody>
                  <a:tcPr marL="0" marR="0" marT="0" marB="0" anchor="ctr"/>
                </a:tc>
                <a:extLst>
                  <a:ext uri="{0D108BD9-81ED-4DB2-BD59-A6C34878D82A}">
                    <a16:rowId xmlns:a16="http://schemas.microsoft.com/office/drawing/2014/main" val="1172901361"/>
                  </a:ext>
                </a:extLst>
              </a:tr>
              <a:tr h="491067">
                <a:tc>
                  <a:txBody>
                    <a:bodyPr/>
                    <a:lstStyle/>
                    <a:p>
                      <a:r>
                        <a:rPr lang="en-US" sz="1600" b="1">
                          <a:effectLst/>
                        </a:rPr>
                        <a:t> Customer choice program</a:t>
                      </a:r>
                      <a:endParaRPr lang="en-US" sz="1500" b="1">
                        <a:effectLst/>
                        <a:latin typeface="Calibri" panose="020F0502020204030204" pitchFamily="34" charset="0"/>
                      </a:endParaRPr>
                    </a:p>
                  </a:txBody>
                  <a:tcPr marL="0" marR="0" marT="0" marB="0" anchor="ctr"/>
                </a:tc>
                <a:tc>
                  <a:txBody>
                    <a:bodyPr/>
                    <a:lstStyle/>
                    <a:p>
                      <a:r>
                        <a:rPr lang="en-US" sz="1500">
                          <a:effectLst/>
                        </a:rPr>
                        <a:t>Can you tell me how long I have had DTE Gas Supply as my supplier</a:t>
                      </a:r>
                      <a:endParaRPr lang="en-US" sz="1500">
                        <a:effectLst/>
                        <a:latin typeface="Calibri" panose="020F0502020204030204" pitchFamily="34" charset="0"/>
                      </a:endParaRPr>
                    </a:p>
                  </a:txBody>
                  <a:tcPr marL="0" marR="0" marT="0" marB="0" anchor="ctr"/>
                </a:tc>
                <a:extLst>
                  <a:ext uri="{0D108BD9-81ED-4DB2-BD59-A6C34878D82A}">
                    <a16:rowId xmlns:a16="http://schemas.microsoft.com/office/drawing/2014/main" val="2323344507"/>
                  </a:ext>
                </a:extLst>
              </a:tr>
              <a:tr h="491067">
                <a:tc>
                  <a:txBody>
                    <a:bodyPr/>
                    <a:lstStyle/>
                    <a:p>
                      <a:endParaRPr lang="en-US" sz="1500">
                        <a:effectLst/>
                        <a:latin typeface="Calibri" panose="020F0502020204030204" pitchFamily="34" charset="0"/>
                      </a:endParaRPr>
                    </a:p>
                  </a:txBody>
                  <a:tcPr marL="0" marR="0" marT="0" marB="0" anchor="ctr"/>
                </a:tc>
                <a:tc>
                  <a:txBody>
                    <a:bodyPr/>
                    <a:lstStyle/>
                    <a:p>
                      <a:r>
                        <a:rPr lang="en-US" sz="1500">
                          <a:effectLst/>
                        </a:rPr>
                        <a:t>How did Snyder Bros. Energy Marketing become my gas provider when I thought it was Columbia Gas?</a:t>
                      </a:r>
                      <a:endParaRPr lang="en-US" sz="1500">
                        <a:effectLst/>
                        <a:latin typeface="Calibri" panose="020F0502020204030204" pitchFamily="34" charset="0"/>
                      </a:endParaRPr>
                    </a:p>
                  </a:txBody>
                  <a:tcPr marL="0" marR="0" marT="0" marB="0" anchor="ctr"/>
                </a:tc>
                <a:extLst>
                  <a:ext uri="{0D108BD9-81ED-4DB2-BD59-A6C34878D82A}">
                    <a16:rowId xmlns:a16="http://schemas.microsoft.com/office/drawing/2014/main" val="1363083741"/>
                  </a:ext>
                </a:extLst>
              </a:tr>
              <a:tr h="245533">
                <a:tc>
                  <a:txBody>
                    <a:bodyPr/>
                    <a:lstStyle/>
                    <a:p>
                      <a:endParaRPr lang="en-US" sz="1500">
                        <a:effectLst/>
                        <a:latin typeface="Calibri" panose="020F0502020204030204" pitchFamily="34" charset="0"/>
                      </a:endParaRPr>
                    </a:p>
                  </a:txBody>
                  <a:tcPr marL="0" marR="0" marT="0" marB="0" anchor="ctr"/>
                </a:tc>
                <a:tc>
                  <a:txBody>
                    <a:bodyPr/>
                    <a:lstStyle/>
                    <a:p>
                      <a:r>
                        <a:rPr lang="en-US" sz="1500">
                          <a:effectLst/>
                        </a:rPr>
                        <a:t>who is my current gas supplier</a:t>
                      </a:r>
                      <a:endParaRPr lang="en-US" sz="1500">
                        <a:effectLst/>
                        <a:latin typeface="Calibri" panose="020F0502020204030204" pitchFamily="34" charset="0"/>
                      </a:endParaRPr>
                    </a:p>
                  </a:txBody>
                  <a:tcPr marL="0" marR="0" marT="0" marB="0" anchor="ctr"/>
                </a:tc>
                <a:extLst>
                  <a:ext uri="{0D108BD9-81ED-4DB2-BD59-A6C34878D82A}">
                    <a16:rowId xmlns:a16="http://schemas.microsoft.com/office/drawing/2014/main" val="1069537288"/>
                  </a:ext>
                </a:extLst>
              </a:tr>
              <a:tr h="284480">
                <a:tc>
                  <a:txBody>
                    <a:bodyPr/>
                    <a:lstStyle/>
                    <a:p>
                      <a:r>
                        <a:rPr lang="en-US" sz="1900" b="1">
                          <a:effectLst/>
                        </a:rPr>
                        <a:t>  Gas line related</a:t>
                      </a:r>
                      <a:endParaRPr lang="en-US" sz="1500" b="1">
                        <a:effectLst/>
                        <a:latin typeface="Calibri" panose="020F0502020204030204" pitchFamily="34" charset="0"/>
                      </a:endParaRPr>
                    </a:p>
                  </a:txBody>
                  <a:tcPr marL="0" marR="0" marT="0" marB="0" anchor="ctr"/>
                </a:tc>
                <a:tc>
                  <a:txBody>
                    <a:bodyPr/>
                    <a:lstStyle/>
                    <a:p>
                      <a:r>
                        <a:rPr lang="en-US" sz="1500">
                          <a:effectLst/>
                        </a:rPr>
                        <a:t>Can </a:t>
                      </a:r>
                      <a:r>
                        <a:rPr lang="en-US" sz="1500" err="1">
                          <a:effectLst/>
                        </a:rPr>
                        <a:t>nipsco</a:t>
                      </a:r>
                      <a:r>
                        <a:rPr lang="en-US" sz="1500">
                          <a:effectLst/>
                        </a:rPr>
                        <a:t> run a gas line from my house to the garage</a:t>
                      </a:r>
                      <a:endParaRPr lang="en-US" sz="1500">
                        <a:effectLst/>
                        <a:latin typeface="Calibri" panose="020F0502020204030204" pitchFamily="34" charset="0"/>
                      </a:endParaRPr>
                    </a:p>
                  </a:txBody>
                  <a:tcPr marL="0" marR="0" marT="0" marB="0" anchor="ctr"/>
                </a:tc>
                <a:extLst>
                  <a:ext uri="{0D108BD9-81ED-4DB2-BD59-A6C34878D82A}">
                    <a16:rowId xmlns:a16="http://schemas.microsoft.com/office/drawing/2014/main" val="13041667"/>
                  </a:ext>
                </a:extLst>
              </a:tr>
              <a:tr h="245533">
                <a:tc>
                  <a:txBody>
                    <a:bodyPr/>
                    <a:lstStyle/>
                    <a:p>
                      <a:endParaRPr lang="en-US" sz="1500">
                        <a:effectLst/>
                        <a:latin typeface="Calibri" panose="020F0502020204030204" pitchFamily="34" charset="0"/>
                      </a:endParaRPr>
                    </a:p>
                  </a:txBody>
                  <a:tcPr marL="0" marR="0" marT="0" marB="0" anchor="ctr"/>
                </a:tc>
                <a:tc>
                  <a:txBody>
                    <a:bodyPr/>
                    <a:lstStyle/>
                    <a:p>
                      <a:r>
                        <a:rPr lang="en-US" sz="1500">
                          <a:effectLst/>
                        </a:rPr>
                        <a:t>I want to enroll in insurance for gas line</a:t>
                      </a:r>
                      <a:endParaRPr lang="en-US" sz="1500">
                        <a:effectLst/>
                        <a:latin typeface="Calibri" panose="020F0502020204030204" pitchFamily="34" charset="0"/>
                      </a:endParaRPr>
                    </a:p>
                  </a:txBody>
                  <a:tcPr marL="0" marR="0" marT="0" marB="0" anchor="ctr"/>
                </a:tc>
                <a:extLst>
                  <a:ext uri="{0D108BD9-81ED-4DB2-BD59-A6C34878D82A}">
                    <a16:rowId xmlns:a16="http://schemas.microsoft.com/office/drawing/2014/main" val="2972088515"/>
                  </a:ext>
                </a:extLst>
              </a:tr>
              <a:tr h="736600">
                <a:tc>
                  <a:txBody>
                    <a:bodyPr/>
                    <a:lstStyle/>
                    <a:p>
                      <a:endParaRPr lang="en-US" sz="1500">
                        <a:effectLst/>
                        <a:latin typeface="Calibri" panose="020F0502020204030204" pitchFamily="34" charset="0"/>
                      </a:endParaRPr>
                    </a:p>
                  </a:txBody>
                  <a:tcPr marL="0" marR="0" marT="0" marB="0" anchor="ctr"/>
                </a:tc>
                <a:tc>
                  <a:txBody>
                    <a:bodyPr/>
                    <a:lstStyle/>
                    <a:p>
                      <a:r>
                        <a:rPr lang="en-US" sz="1500">
                          <a:effectLst/>
                        </a:rPr>
                        <a:t>Someone is marking my yard for electric and telephone lines saying they are replacing a natural gas line. I know nothing about this!</a:t>
                      </a:r>
                      <a:endParaRPr lang="en-US" sz="1500">
                        <a:effectLst/>
                        <a:latin typeface="Calibri" panose="020F0502020204030204" pitchFamily="34" charset="0"/>
                      </a:endParaRPr>
                    </a:p>
                  </a:txBody>
                  <a:tcPr marL="0" marR="0" marT="0" marB="0" anchor="ctr"/>
                </a:tc>
                <a:extLst>
                  <a:ext uri="{0D108BD9-81ED-4DB2-BD59-A6C34878D82A}">
                    <a16:rowId xmlns:a16="http://schemas.microsoft.com/office/drawing/2014/main" val="2219197832"/>
                  </a:ext>
                </a:extLst>
              </a:tr>
              <a:tr h="284480">
                <a:tc>
                  <a:txBody>
                    <a:bodyPr/>
                    <a:lstStyle/>
                    <a:p>
                      <a:r>
                        <a:rPr lang="en-US" sz="1900" b="1">
                          <a:effectLst/>
                        </a:rPr>
                        <a:t>  Rebate</a:t>
                      </a:r>
                    </a:p>
                  </a:txBody>
                  <a:tcPr marL="0" marR="0" marT="0" marB="0" anchor="ctr"/>
                </a:tc>
                <a:tc>
                  <a:txBody>
                    <a:bodyPr/>
                    <a:lstStyle/>
                    <a:p>
                      <a:r>
                        <a:rPr lang="en-US" sz="1500">
                          <a:effectLst/>
                        </a:rPr>
                        <a:t>Where do I find rebates that Nipsco offers?</a:t>
                      </a:r>
                      <a:endParaRPr lang="en-US" sz="1500">
                        <a:effectLst/>
                        <a:latin typeface="Calibri" panose="020F0502020204030204" pitchFamily="34" charset="0"/>
                      </a:endParaRPr>
                    </a:p>
                  </a:txBody>
                  <a:tcPr marL="0" marR="0" marT="0" marB="0" anchor="ctr"/>
                </a:tc>
                <a:extLst>
                  <a:ext uri="{0D108BD9-81ED-4DB2-BD59-A6C34878D82A}">
                    <a16:rowId xmlns:a16="http://schemas.microsoft.com/office/drawing/2014/main" val="2925041458"/>
                  </a:ext>
                </a:extLst>
              </a:tr>
              <a:tr h="491067">
                <a:tc>
                  <a:txBody>
                    <a:bodyPr/>
                    <a:lstStyle/>
                    <a:p>
                      <a:endParaRPr lang="en-US" sz="1500">
                        <a:effectLst/>
                        <a:latin typeface="Calibri" panose="020F0502020204030204" pitchFamily="34" charset="0"/>
                      </a:endParaRPr>
                    </a:p>
                  </a:txBody>
                  <a:tcPr marL="0" marR="0" marT="0" marB="0" anchor="ctr"/>
                </a:tc>
                <a:tc>
                  <a:txBody>
                    <a:bodyPr/>
                    <a:lstStyle/>
                    <a:p>
                      <a:r>
                        <a:rPr lang="en-US" sz="1500">
                          <a:effectLst/>
                        </a:rPr>
                        <a:t>I just got a new heater central air and water heater installed now do I find out if I qualify for rebates</a:t>
                      </a:r>
                      <a:endParaRPr lang="en-US" sz="1500">
                        <a:effectLst/>
                        <a:latin typeface="Calibri" panose="020F0502020204030204" pitchFamily="34" charset="0"/>
                      </a:endParaRPr>
                    </a:p>
                  </a:txBody>
                  <a:tcPr marL="0" marR="0" marT="0" marB="0" anchor="ctr"/>
                </a:tc>
                <a:extLst>
                  <a:ext uri="{0D108BD9-81ED-4DB2-BD59-A6C34878D82A}">
                    <a16:rowId xmlns:a16="http://schemas.microsoft.com/office/drawing/2014/main" val="2509576355"/>
                  </a:ext>
                </a:extLst>
              </a:tr>
            </a:tbl>
          </a:graphicData>
        </a:graphic>
      </p:graphicFrame>
      <p:sp>
        <p:nvSpPr>
          <p:cNvPr id="4" name="TextBox 3">
            <a:extLst>
              <a:ext uri="{FF2B5EF4-FFF2-40B4-BE49-F238E27FC236}">
                <a16:creationId xmlns:a16="http://schemas.microsoft.com/office/drawing/2014/main" id="{8C893FFC-4C5C-051B-F082-09175BA520D3}"/>
              </a:ext>
            </a:extLst>
          </p:cNvPr>
          <p:cNvSpPr txBox="1"/>
          <p:nvPr/>
        </p:nvSpPr>
        <p:spPr>
          <a:xfrm>
            <a:off x="145270" y="294533"/>
            <a:ext cx="7102256" cy="61555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3200" b="1">
                <a:ea typeface="Calibri"/>
                <a:cs typeface="Calibri"/>
              </a:rPr>
              <a:t>New categories from Data Labelling</a:t>
            </a:r>
          </a:p>
        </p:txBody>
      </p:sp>
    </p:spTree>
    <p:extLst>
      <p:ext uri="{BB962C8B-B14F-4D97-AF65-F5344CB8AC3E}">
        <p14:creationId xmlns:p14="http://schemas.microsoft.com/office/powerpoint/2010/main" val="34710447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F012D4-57D6-4560-860E-9EEFD47CA9D4}"/>
              </a:ext>
            </a:extLst>
          </p:cNvPr>
          <p:cNvSpPr txBox="1"/>
          <p:nvPr/>
        </p:nvSpPr>
        <p:spPr>
          <a:xfrm>
            <a:off x="-34513" y="117751"/>
            <a:ext cx="6127805" cy="615553"/>
          </a:xfrm>
          <a:prstGeom prst="rect">
            <a:avLst/>
          </a:prstGeom>
          <a:noFill/>
        </p:spPr>
        <p:txBody>
          <a:bodyPr wrap="square" lIns="121920" tIns="60960" rIns="121920" bIns="60960" rtlCol="0" anchor="t">
            <a:spAutoFit/>
          </a:bodyPr>
          <a:lstStyle/>
          <a:p>
            <a:r>
              <a:rPr lang="en-US" sz="3200" b="1"/>
              <a:t>NEW BERT Model </a:t>
            </a:r>
            <a:endParaRPr lang="en-US" sz="2667">
              <a:cs typeface="Calibri"/>
            </a:endParaRPr>
          </a:p>
        </p:txBody>
      </p:sp>
      <p:sp>
        <p:nvSpPr>
          <p:cNvPr id="2" name="TextBox 1">
            <a:extLst>
              <a:ext uri="{FF2B5EF4-FFF2-40B4-BE49-F238E27FC236}">
                <a16:creationId xmlns:a16="http://schemas.microsoft.com/office/drawing/2014/main" id="{FA617178-B6A3-83CB-9EC9-76EF742223AD}"/>
              </a:ext>
            </a:extLst>
          </p:cNvPr>
          <p:cNvSpPr txBox="1"/>
          <p:nvPr/>
        </p:nvSpPr>
        <p:spPr>
          <a:xfrm>
            <a:off x="131268" y="641224"/>
            <a:ext cx="11405225" cy="98488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2800">
                <a:ea typeface="Calibri"/>
                <a:cs typeface="Calibri"/>
              </a:rPr>
              <a:t>We train Bert model on latest categories and was able to achieve 85% accuracy for test data</a:t>
            </a:r>
          </a:p>
        </p:txBody>
      </p:sp>
      <p:pic>
        <p:nvPicPr>
          <p:cNvPr id="4" name="Picture 4" descr="Table&#10;&#10;Description automatically generated">
            <a:extLst>
              <a:ext uri="{FF2B5EF4-FFF2-40B4-BE49-F238E27FC236}">
                <a16:creationId xmlns:a16="http://schemas.microsoft.com/office/drawing/2014/main" id="{A8E4454C-4400-8A81-B0CF-882CE0FDFE39}"/>
              </a:ext>
            </a:extLst>
          </p:cNvPr>
          <p:cNvPicPr>
            <a:picLocks noChangeAspect="1"/>
          </p:cNvPicPr>
          <p:nvPr/>
        </p:nvPicPr>
        <p:blipFill>
          <a:blip r:embed="rId2"/>
          <a:stretch>
            <a:fillRect/>
          </a:stretch>
        </p:blipFill>
        <p:spPr>
          <a:xfrm>
            <a:off x="6817458" y="1629489"/>
            <a:ext cx="4797263" cy="4578635"/>
          </a:xfrm>
          <a:prstGeom prst="rect">
            <a:avLst/>
          </a:prstGeom>
        </p:spPr>
      </p:pic>
      <p:pic>
        <p:nvPicPr>
          <p:cNvPr id="6" name="Picture 6" descr="A picture containing text, vector graphics&#10;&#10;Description automatically generated">
            <a:extLst>
              <a:ext uri="{FF2B5EF4-FFF2-40B4-BE49-F238E27FC236}">
                <a16:creationId xmlns:a16="http://schemas.microsoft.com/office/drawing/2014/main" id="{11F9EC6D-420E-C888-91CA-DB9B8D51EA60}"/>
              </a:ext>
            </a:extLst>
          </p:cNvPr>
          <p:cNvPicPr>
            <a:picLocks noChangeAspect="1"/>
          </p:cNvPicPr>
          <p:nvPr/>
        </p:nvPicPr>
        <p:blipFill>
          <a:blip r:embed="rId3"/>
          <a:stretch>
            <a:fillRect/>
          </a:stretch>
        </p:blipFill>
        <p:spPr>
          <a:xfrm>
            <a:off x="-56772" y="1628760"/>
            <a:ext cx="6214095" cy="5207431"/>
          </a:xfrm>
          <a:prstGeom prst="rect">
            <a:avLst/>
          </a:prstGeom>
        </p:spPr>
      </p:pic>
    </p:spTree>
    <p:extLst>
      <p:ext uri="{BB962C8B-B14F-4D97-AF65-F5344CB8AC3E}">
        <p14:creationId xmlns:p14="http://schemas.microsoft.com/office/powerpoint/2010/main" val="1261178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F012D4-57D6-4560-860E-9EEFD47CA9D4}"/>
              </a:ext>
            </a:extLst>
          </p:cNvPr>
          <p:cNvSpPr txBox="1"/>
          <p:nvPr/>
        </p:nvSpPr>
        <p:spPr>
          <a:xfrm>
            <a:off x="123831" y="412816"/>
            <a:ext cx="10929448" cy="615553"/>
          </a:xfrm>
          <a:prstGeom prst="rect">
            <a:avLst/>
          </a:prstGeom>
          <a:noFill/>
        </p:spPr>
        <p:txBody>
          <a:bodyPr wrap="square" lIns="121920" tIns="60960" rIns="121920" bIns="60960" rtlCol="0" anchor="t">
            <a:spAutoFit/>
          </a:bodyPr>
          <a:lstStyle/>
          <a:p>
            <a:r>
              <a:rPr lang="en-US" sz="3200" b="1">
                <a:cs typeface="Calibri"/>
              </a:rPr>
              <a:t>Data Visualization before and after performing Other Analysis</a:t>
            </a:r>
          </a:p>
        </p:txBody>
      </p:sp>
      <p:pic>
        <p:nvPicPr>
          <p:cNvPr id="8" name="Picture 8" descr="Chart, pie chart&#10;&#10;Description automatically generated">
            <a:extLst>
              <a:ext uri="{FF2B5EF4-FFF2-40B4-BE49-F238E27FC236}">
                <a16:creationId xmlns:a16="http://schemas.microsoft.com/office/drawing/2014/main" id="{42D98B2A-D63F-872A-816D-AC2F2F1AB19E}"/>
              </a:ext>
            </a:extLst>
          </p:cNvPr>
          <p:cNvPicPr>
            <a:picLocks noChangeAspect="1"/>
          </p:cNvPicPr>
          <p:nvPr/>
        </p:nvPicPr>
        <p:blipFill rotWithShape="1">
          <a:blip r:embed="rId2"/>
          <a:srcRect l="25663" r="25301"/>
          <a:stretch/>
        </p:blipFill>
        <p:spPr>
          <a:xfrm>
            <a:off x="257603" y="1214224"/>
            <a:ext cx="5340605" cy="5385451"/>
          </a:xfrm>
          <a:prstGeom prst="rect">
            <a:avLst/>
          </a:prstGeom>
        </p:spPr>
      </p:pic>
      <p:pic>
        <p:nvPicPr>
          <p:cNvPr id="9" name="Picture 9" descr="Chart, pie chart&#10;&#10;Description automatically generated">
            <a:extLst>
              <a:ext uri="{FF2B5EF4-FFF2-40B4-BE49-F238E27FC236}">
                <a16:creationId xmlns:a16="http://schemas.microsoft.com/office/drawing/2014/main" id="{A2237744-1D1E-41C6-13D4-AF49D9801DB8}"/>
              </a:ext>
            </a:extLst>
          </p:cNvPr>
          <p:cNvPicPr>
            <a:picLocks noChangeAspect="1"/>
          </p:cNvPicPr>
          <p:nvPr/>
        </p:nvPicPr>
        <p:blipFill rotWithShape="1">
          <a:blip r:embed="rId3"/>
          <a:srcRect l="16686" r="16925"/>
          <a:stretch/>
        </p:blipFill>
        <p:spPr>
          <a:xfrm>
            <a:off x="5745512" y="1154444"/>
            <a:ext cx="6432345" cy="5217147"/>
          </a:xfrm>
          <a:prstGeom prst="rect">
            <a:avLst/>
          </a:prstGeom>
        </p:spPr>
      </p:pic>
    </p:spTree>
    <p:extLst>
      <p:ext uri="{BB962C8B-B14F-4D97-AF65-F5344CB8AC3E}">
        <p14:creationId xmlns:p14="http://schemas.microsoft.com/office/powerpoint/2010/main" val="42675860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2659BE-C4C5-0E8F-A06C-ACACF42FAFF9}"/>
              </a:ext>
            </a:extLst>
          </p:cNvPr>
          <p:cNvSpPr txBox="1"/>
          <p:nvPr/>
        </p:nvSpPr>
        <p:spPr>
          <a:xfrm>
            <a:off x="170013" y="652768"/>
            <a:ext cx="6705599" cy="61555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3200" b="1">
                <a:ea typeface="Calibri"/>
                <a:cs typeface="Calibri"/>
              </a:rPr>
              <a:t>Other's Category Distribution</a:t>
            </a:r>
          </a:p>
        </p:txBody>
      </p:sp>
      <p:pic>
        <p:nvPicPr>
          <p:cNvPr id="4" name="Picture 4" descr="Chart, pie chart&#10;&#10;Description automatically generated">
            <a:extLst>
              <a:ext uri="{FF2B5EF4-FFF2-40B4-BE49-F238E27FC236}">
                <a16:creationId xmlns:a16="http://schemas.microsoft.com/office/drawing/2014/main" id="{CDD7BEA0-BA62-7E8A-32F9-F7E8648EA48A}"/>
              </a:ext>
            </a:extLst>
          </p:cNvPr>
          <p:cNvPicPr>
            <a:picLocks noChangeAspect="1"/>
          </p:cNvPicPr>
          <p:nvPr/>
        </p:nvPicPr>
        <p:blipFill rotWithShape="1">
          <a:blip r:embed="rId2"/>
          <a:srcRect l="20328" r="20000"/>
          <a:stretch/>
        </p:blipFill>
        <p:spPr>
          <a:xfrm>
            <a:off x="4375789" y="1263176"/>
            <a:ext cx="6913423" cy="5493649"/>
          </a:xfrm>
          <a:prstGeom prst="rect">
            <a:avLst/>
          </a:prstGeom>
        </p:spPr>
      </p:pic>
    </p:spTree>
    <p:extLst>
      <p:ext uri="{BB962C8B-B14F-4D97-AF65-F5344CB8AC3E}">
        <p14:creationId xmlns:p14="http://schemas.microsoft.com/office/powerpoint/2010/main" val="5843658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BD011-B6B6-4345-A463-E2271396F36A}"/>
              </a:ext>
            </a:extLst>
          </p:cNvPr>
          <p:cNvSpPr>
            <a:spLocks noGrp="1"/>
          </p:cNvSpPr>
          <p:nvPr>
            <p:ph type="title"/>
          </p:nvPr>
        </p:nvSpPr>
        <p:spPr>
          <a:xfrm>
            <a:off x="838200" y="149465"/>
            <a:ext cx="10515600" cy="1109902"/>
          </a:xfrm>
        </p:spPr>
        <p:txBody>
          <a:bodyPr/>
          <a:lstStyle/>
          <a:p>
            <a:r>
              <a:rPr lang="en-US" b="1">
                <a:ea typeface="+mj-lt"/>
                <a:cs typeface="+mj-lt"/>
              </a:rPr>
              <a:t>NLP self-training</a:t>
            </a:r>
            <a:endParaRPr lang="en-US"/>
          </a:p>
        </p:txBody>
      </p:sp>
      <p:sp>
        <p:nvSpPr>
          <p:cNvPr id="5" name="Content Placeholder 2">
            <a:extLst>
              <a:ext uri="{FF2B5EF4-FFF2-40B4-BE49-F238E27FC236}">
                <a16:creationId xmlns:a16="http://schemas.microsoft.com/office/drawing/2014/main" id="{396CE47C-4F35-4511-95D7-2BCB36802681}"/>
              </a:ext>
            </a:extLst>
          </p:cNvPr>
          <p:cNvSpPr>
            <a:spLocks noGrp="1"/>
          </p:cNvSpPr>
          <p:nvPr/>
        </p:nvSpPr>
        <p:spPr>
          <a:xfrm>
            <a:off x="839648" y="1718195"/>
            <a:ext cx="10803146" cy="3139885"/>
          </a:xfrm>
          <a:prstGeom prst="rect">
            <a:avLst/>
          </a:prstGeom>
        </p:spPr>
        <p:txBody>
          <a:bodyPr lIns="91440" tIns="45720" rIns="91440" bIns="4572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a:buChar char="•"/>
            </a:pPr>
            <a:r>
              <a:rPr lang="en-US" sz="3200"/>
              <a:t>We have manually labeled 12 K data</a:t>
            </a:r>
            <a:endParaRPr lang="en-US" sz="3200">
              <a:cs typeface="Calibri"/>
            </a:endParaRPr>
          </a:p>
          <a:p>
            <a:pPr marL="285750" indent="-285750">
              <a:buFont typeface="Arial"/>
              <a:buChar char="•"/>
            </a:pPr>
            <a:r>
              <a:rPr lang="en-US" sz="3200"/>
              <a:t>Labelling the data is time consuming since it requires human resource</a:t>
            </a:r>
            <a:endParaRPr lang="en-US" sz="3200">
              <a:cs typeface="Calibri"/>
            </a:endParaRPr>
          </a:p>
          <a:p>
            <a:pPr marL="285750" indent="-285750">
              <a:buFont typeface="Arial"/>
              <a:buChar char="•"/>
            </a:pPr>
            <a:r>
              <a:rPr lang="en-US" sz="3200"/>
              <a:t>We have a lot of unlabeled data that can be used to improve the accuracy of the model</a:t>
            </a:r>
            <a:endParaRPr lang="en-US" sz="3200">
              <a:cs typeface="Calibri"/>
            </a:endParaRPr>
          </a:p>
          <a:p>
            <a:pPr marL="285750" indent="-285750">
              <a:buFont typeface="Arial"/>
              <a:buChar char="•"/>
            </a:pPr>
            <a:r>
              <a:rPr lang="en-US" sz="3200"/>
              <a:t>Useful for new client labelling as new types of queries can be found.</a:t>
            </a:r>
            <a:endParaRPr lang="en-US" sz="3200">
              <a:cs typeface="Calibri"/>
            </a:endParaRPr>
          </a:p>
          <a:p>
            <a:endParaRPr lang="en-US" sz="1800"/>
          </a:p>
          <a:p>
            <a:endParaRPr lang="en-US" sz="1800"/>
          </a:p>
          <a:p>
            <a:endParaRPr lang="en-US" sz="1800"/>
          </a:p>
        </p:txBody>
      </p:sp>
    </p:spTree>
    <p:extLst>
      <p:ext uri="{BB962C8B-B14F-4D97-AF65-F5344CB8AC3E}">
        <p14:creationId xmlns:p14="http://schemas.microsoft.com/office/powerpoint/2010/main" val="7934751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Diagram&#10;&#10;Description automatically generated">
            <a:extLst>
              <a:ext uri="{FF2B5EF4-FFF2-40B4-BE49-F238E27FC236}">
                <a16:creationId xmlns:a16="http://schemas.microsoft.com/office/drawing/2014/main" id="{2E8561EE-5BD8-40B9-9BF0-BD04C4A8D876}"/>
              </a:ext>
            </a:extLst>
          </p:cNvPr>
          <p:cNvPicPr>
            <a:picLocks noGrp="1" noChangeAspect="1"/>
          </p:cNvPicPr>
          <p:nvPr>
            <p:ph idx="1"/>
          </p:nvPr>
        </p:nvPicPr>
        <p:blipFill>
          <a:blip r:embed="rId2"/>
          <a:stretch>
            <a:fillRect/>
          </a:stretch>
        </p:blipFill>
        <p:spPr>
          <a:xfrm>
            <a:off x="847012" y="1739361"/>
            <a:ext cx="10224806" cy="4610130"/>
          </a:xfrm>
        </p:spPr>
      </p:pic>
      <p:sp>
        <p:nvSpPr>
          <p:cNvPr id="4" name="TextBox 1">
            <a:extLst>
              <a:ext uri="{FF2B5EF4-FFF2-40B4-BE49-F238E27FC236}">
                <a16:creationId xmlns:a16="http://schemas.microsoft.com/office/drawing/2014/main" id="{35D9334D-5693-45CF-84D4-FB04D232D482}"/>
              </a:ext>
            </a:extLst>
          </p:cNvPr>
          <p:cNvSpPr txBox="1"/>
          <p:nvPr/>
        </p:nvSpPr>
        <p:spPr>
          <a:xfrm>
            <a:off x="844636" y="300176"/>
            <a:ext cx="10222301" cy="1446550"/>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a:t>Self-Training:</a:t>
            </a:r>
          </a:p>
          <a:p>
            <a:r>
              <a:rPr lang="en-US" sz="2400"/>
              <a:t>In self training we have some labeled data and unlabeled data. We use the labeled data to label the unlabeled data.</a:t>
            </a:r>
            <a:endParaRPr lang="en-US" sz="2400">
              <a:cs typeface="Calibri"/>
            </a:endParaRPr>
          </a:p>
        </p:txBody>
      </p:sp>
    </p:spTree>
    <p:extLst>
      <p:ext uri="{BB962C8B-B14F-4D97-AF65-F5344CB8AC3E}">
        <p14:creationId xmlns:p14="http://schemas.microsoft.com/office/powerpoint/2010/main" val="25786233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A picture containing polygon&#10;&#10;Description automatically generated">
            <a:extLst>
              <a:ext uri="{FF2B5EF4-FFF2-40B4-BE49-F238E27FC236}">
                <a16:creationId xmlns:a16="http://schemas.microsoft.com/office/drawing/2014/main" id="{6014D130-7BC2-4D49-9CEF-CC289EFC384E}"/>
              </a:ext>
            </a:extLst>
          </p:cNvPr>
          <p:cNvPicPr>
            <a:picLocks noGrp="1" noChangeAspect="1"/>
          </p:cNvPicPr>
          <p:nvPr>
            <p:ph idx="1"/>
          </p:nvPr>
        </p:nvPicPr>
        <p:blipFill>
          <a:blip r:embed="rId2"/>
          <a:stretch>
            <a:fillRect/>
          </a:stretch>
        </p:blipFill>
        <p:spPr>
          <a:xfrm>
            <a:off x="1017468" y="1295296"/>
            <a:ext cx="3974800" cy="2335242"/>
          </a:xfrm>
        </p:spPr>
      </p:pic>
      <p:pic>
        <p:nvPicPr>
          <p:cNvPr id="7" name="Picture 7" descr="Chart, line chart&#10;&#10;Description automatically generated">
            <a:extLst>
              <a:ext uri="{FF2B5EF4-FFF2-40B4-BE49-F238E27FC236}">
                <a16:creationId xmlns:a16="http://schemas.microsoft.com/office/drawing/2014/main" id="{0812B0F6-7878-4221-B68E-DCE43D38659A}"/>
              </a:ext>
            </a:extLst>
          </p:cNvPr>
          <p:cNvPicPr>
            <a:picLocks noChangeAspect="1"/>
          </p:cNvPicPr>
          <p:nvPr/>
        </p:nvPicPr>
        <p:blipFill>
          <a:blip r:embed="rId3"/>
          <a:stretch>
            <a:fillRect/>
          </a:stretch>
        </p:blipFill>
        <p:spPr>
          <a:xfrm>
            <a:off x="7297946" y="1416427"/>
            <a:ext cx="3979652" cy="2357372"/>
          </a:xfrm>
          <a:prstGeom prst="rect">
            <a:avLst/>
          </a:prstGeom>
        </p:spPr>
      </p:pic>
      <p:pic>
        <p:nvPicPr>
          <p:cNvPr id="8" name="Picture 8" descr="Chart, line chart&#10;&#10;Description automatically generated">
            <a:extLst>
              <a:ext uri="{FF2B5EF4-FFF2-40B4-BE49-F238E27FC236}">
                <a16:creationId xmlns:a16="http://schemas.microsoft.com/office/drawing/2014/main" id="{29D08839-6720-47E2-8513-3A5DD03F92A0}"/>
              </a:ext>
            </a:extLst>
          </p:cNvPr>
          <p:cNvPicPr>
            <a:picLocks noChangeAspect="1"/>
          </p:cNvPicPr>
          <p:nvPr/>
        </p:nvPicPr>
        <p:blipFill>
          <a:blip r:embed="rId4"/>
          <a:stretch>
            <a:fillRect/>
          </a:stretch>
        </p:blipFill>
        <p:spPr>
          <a:xfrm>
            <a:off x="1000664" y="4282895"/>
            <a:ext cx="4022784" cy="2245986"/>
          </a:xfrm>
          <a:prstGeom prst="rect">
            <a:avLst/>
          </a:prstGeom>
        </p:spPr>
      </p:pic>
      <p:pic>
        <p:nvPicPr>
          <p:cNvPr id="9" name="Picture 9" descr="Chart, line chart&#10;&#10;Description automatically generated">
            <a:extLst>
              <a:ext uri="{FF2B5EF4-FFF2-40B4-BE49-F238E27FC236}">
                <a16:creationId xmlns:a16="http://schemas.microsoft.com/office/drawing/2014/main" id="{EC72D309-A9EA-4E8A-ACAF-44ED8E92B9BB}"/>
              </a:ext>
            </a:extLst>
          </p:cNvPr>
          <p:cNvPicPr>
            <a:picLocks noChangeAspect="1"/>
          </p:cNvPicPr>
          <p:nvPr/>
        </p:nvPicPr>
        <p:blipFill>
          <a:blip r:embed="rId5"/>
          <a:stretch>
            <a:fillRect/>
          </a:stretch>
        </p:blipFill>
        <p:spPr>
          <a:xfrm>
            <a:off x="7297947" y="4286289"/>
            <a:ext cx="4022783" cy="2296707"/>
          </a:xfrm>
          <a:prstGeom prst="rect">
            <a:avLst/>
          </a:prstGeom>
        </p:spPr>
      </p:pic>
      <p:sp>
        <p:nvSpPr>
          <p:cNvPr id="10" name="TextBox 6">
            <a:extLst>
              <a:ext uri="{FF2B5EF4-FFF2-40B4-BE49-F238E27FC236}">
                <a16:creationId xmlns:a16="http://schemas.microsoft.com/office/drawing/2014/main" id="{C43C971F-1F47-4837-98CE-58571E131E6F}"/>
              </a:ext>
            </a:extLst>
          </p:cNvPr>
          <p:cNvSpPr txBox="1"/>
          <p:nvPr/>
        </p:nvSpPr>
        <p:spPr>
          <a:xfrm>
            <a:off x="2496393" y="970432"/>
            <a:ext cx="148501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Autopay</a:t>
            </a:r>
          </a:p>
        </p:txBody>
      </p:sp>
      <p:sp>
        <p:nvSpPr>
          <p:cNvPr id="11" name="TextBox 3">
            <a:extLst>
              <a:ext uri="{FF2B5EF4-FFF2-40B4-BE49-F238E27FC236}">
                <a16:creationId xmlns:a16="http://schemas.microsoft.com/office/drawing/2014/main" id="{40A51FBD-C5E6-45CB-A30E-8BF8410CB7D9}"/>
              </a:ext>
            </a:extLst>
          </p:cNvPr>
          <p:cNvSpPr txBox="1"/>
          <p:nvPr/>
        </p:nvSpPr>
        <p:spPr>
          <a:xfrm>
            <a:off x="9011344" y="1107668"/>
            <a:ext cx="154941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High Bill</a:t>
            </a:r>
          </a:p>
        </p:txBody>
      </p:sp>
      <p:sp>
        <p:nvSpPr>
          <p:cNvPr id="12" name="TextBox 8">
            <a:extLst>
              <a:ext uri="{FF2B5EF4-FFF2-40B4-BE49-F238E27FC236}">
                <a16:creationId xmlns:a16="http://schemas.microsoft.com/office/drawing/2014/main" id="{CAA450EA-4CA1-4384-ACC0-E82B05901D9E}"/>
              </a:ext>
            </a:extLst>
          </p:cNvPr>
          <p:cNvSpPr txBox="1"/>
          <p:nvPr/>
        </p:nvSpPr>
        <p:spPr>
          <a:xfrm>
            <a:off x="2387837" y="3973776"/>
            <a:ext cx="122631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Missing Bill</a:t>
            </a:r>
          </a:p>
        </p:txBody>
      </p:sp>
      <p:sp>
        <p:nvSpPr>
          <p:cNvPr id="14" name="TextBox 10">
            <a:extLst>
              <a:ext uri="{FF2B5EF4-FFF2-40B4-BE49-F238E27FC236}">
                <a16:creationId xmlns:a16="http://schemas.microsoft.com/office/drawing/2014/main" id="{039889C5-0FD7-4AF1-9351-F55FEF513BF2}"/>
              </a:ext>
            </a:extLst>
          </p:cNvPr>
          <p:cNvSpPr txBox="1"/>
          <p:nvPr/>
        </p:nvSpPr>
        <p:spPr>
          <a:xfrm>
            <a:off x="9012950" y="4024516"/>
            <a:ext cx="1549420" cy="369332"/>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Login issue</a:t>
            </a:r>
          </a:p>
        </p:txBody>
      </p:sp>
      <p:sp>
        <p:nvSpPr>
          <p:cNvPr id="16" name="Title 1">
            <a:extLst>
              <a:ext uri="{FF2B5EF4-FFF2-40B4-BE49-F238E27FC236}">
                <a16:creationId xmlns:a16="http://schemas.microsoft.com/office/drawing/2014/main" id="{CC43DE81-DC0C-4B84-9ABB-C7530D723C85}"/>
              </a:ext>
            </a:extLst>
          </p:cNvPr>
          <p:cNvSpPr>
            <a:spLocks noGrp="1"/>
          </p:cNvSpPr>
          <p:nvPr/>
        </p:nvSpPr>
        <p:spPr>
          <a:xfrm>
            <a:off x="3455251" y="329450"/>
            <a:ext cx="4455741" cy="539839"/>
          </a:xfrm>
          <a:prstGeom prst="rect">
            <a:avLst/>
          </a:prstGeom>
        </p:spPr>
        <p:txBody>
          <a:bodyPr lIns="91440" tIns="45720" rIns="91440" bIns="4572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a:t>Examples of different categories</a:t>
            </a:r>
          </a:p>
        </p:txBody>
      </p:sp>
    </p:spTree>
    <p:extLst>
      <p:ext uri="{BB962C8B-B14F-4D97-AF65-F5344CB8AC3E}">
        <p14:creationId xmlns:p14="http://schemas.microsoft.com/office/powerpoint/2010/main" val="14776503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297466FC-5658-4B1E-9B34-75C95AE75A03}"/>
              </a:ext>
            </a:extLst>
          </p:cNvPr>
          <p:cNvSpPr txBox="1"/>
          <p:nvPr/>
        </p:nvSpPr>
        <p:spPr>
          <a:xfrm>
            <a:off x="838200" y="184805"/>
            <a:ext cx="9537940" cy="1232713"/>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2800" b="1" kern="1200">
                <a:latin typeface="+mj-lt"/>
                <a:ea typeface="+mj-ea"/>
                <a:cs typeface="+mj-cs"/>
              </a:rPr>
              <a:t>Table showing the percentage of data we can label correctly for different categories:</a:t>
            </a:r>
            <a:endParaRPr lang="en-US" sz="2800" kern="1200">
              <a:latin typeface="+mj-lt"/>
              <a:ea typeface="+mj-ea"/>
              <a:cs typeface="+mj-cs"/>
            </a:endParaRPr>
          </a:p>
        </p:txBody>
      </p:sp>
      <p:graphicFrame>
        <p:nvGraphicFramePr>
          <p:cNvPr id="7" name="Table 6">
            <a:extLst>
              <a:ext uri="{FF2B5EF4-FFF2-40B4-BE49-F238E27FC236}">
                <a16:creationId xmlns:a16="http://schemas.microsoft.com/office/drawing/2014/main" id="{1B4E8EE0-F55C-47E2-BA45-935875310E97}"/>
              </a:ext>
            </a:extLst>
          </p:cNvPr>
          <p:cNvGraphicFramePr>
            <a:graphicFrameLocks noGrp="1"/>
          </p:cNvGraphicFramePr>
          <p:nvPr>
            <p:extLst>
              <p:ext uri="{D42A27DB-BD31-4B8C-83A1-F6EECF244321}">
                <p14:modId xmlns:p14="http://schemas.microsoft.com/office/powerpoint/2010/main" val="1757397418"/>
              </p:ext>
            </p:extLst>
          </p:nvPr>
        </p:nvGraphicFramePr>
        <p:xfrm>
          <a:off x="2329132" y="1337094"/>
          <a:ext cx="8185152" cy="5153025"/>
        </p:xfrm>
        <a:graphic>
          <a:graphicData uri="http://schemas.openxmlformats.org/drawingml/2006/table">
            <a:tbl>
              <a:tblPr firstRow="1" bandRow="1">
                <a:tableStyleId>{5C22544A-7EE6-4342-B048-85BDC9FD1C3A}</a:tableStyleId>
              </a:tblPr>
              <a:tblGrid>
                <a:gridCol w="4015108">
                  <a:extLst>
                    <a:ext uri="{9D8B030D-6E8A-4147-A177-3AD203B41FA5}">
                      <a16:colId xmlns:a16="http://schemas.microsoft.com/office/drawing/2014/main" val="2486996113"/>
                    </a:ext>
                  </a:extLst>
                </a:gridCol>
                <a:gridCol w="4170044">
                  <a:extLst>
                    <a:ext uri="{9D8B030D-6E8A-4147-A177-3AD203B41FA5}">
                      <a16:colId xmlns:a16="http://schemas.microsoft.com/office/drawing/2014/main" val="1377617035"/>
                    </a:ext>
                  </a:extLst>
                </a:gridCol>
              </a:tblGrid>
              <a:tr h="352425">
                <a:tc>
                  <a:txBody>
                    <a:bodyPr/>
                    <a:lstStyle/>
                    <a:p>
                      <a:pPr algn="ctr" fontAlgn="base"/>
                      <a:r>
                        <a:rPr lang="en-US" sz="1400">
                          <a:solidFill>
                            <a:schemeClr val="tx1"/>
                          </a:solidFill>
                          <a:effectLst/>
                        </a:rPr>
                        <a:t>Category​</a:t>
                      </a:r>
                      <a:endParaRPr lang="en-US" b="1">
                        <a:solidFill>
                          <a:schemeClr val="tx1"/>
                        </a:solidFill>
                        <a:effectLst/>
                      </a:endParaRPr>
                    </a:p>
                  </a:txBody>
                  <a:tcPr anchor="ctr"/>
                </a:tc>
                <a:tc>
                  <a:txBody>
                    <a:bodyPr/>
                    <a:lstStyle/>
                    <a:p>
                      <a:pPr algn="ctr" fontAlgn="base"/>
                      <a:r>
                        <a:rPr lang="en-US" sz="1400">
                          <a:solidFill>
                            <a:schemeClr val="tx1"/>
                          </a:solidFill>
                          <a:effectLst/>
                        </a:rPr>
                        <a:t>Percentage (%)​</a:t>
                      </a:r>
                      <a:endParaRPr lang="en-US" b="1">
                        <a:solidFill>
                          <a:schemeClr val="tx1"/>
                        </a:solidFill>
                        <a:effectLst/>
                      </a:endParaRPr>
                    </a:p>
                  </a:txBody>
                  <a:tcPr/>
                </a:tc>
                <a:extLst>
                  <a:ext uri="{0D108BD9-81ED-4DB2-BD59-A6C34878D82A}">
                    <a16:rowId xmlns:a16="http://schemas.microsoft.com/office/drawing/2014/main" val="879600199"/>
                  </a:ext>
                </a:extLst>
              </a:tr>
              <a:tr h="342900">
                <a:tc>
                  <a:txBody>
                    <a:bodyPr/>
                    <a:lstStyle/>
                    <a:p>
                      <a:pPr algn="ctr" fontAlgn="base"/>
                      <a:r>
                        <a:rPr lang="en-US" sz="1600">
                          <a:solidFill>
                            <a:schemeClr val="tx1"/>
                          </a:solidFill>
                          <a:effectLst/>
                        </a:rPr>
                        <a:t>auto pay​</a:t>
                      </a:r>
                    </a:p>
                  </a:txBody>
                  <a:tcPr anchor="ctr"/>
                </a:tc>
                <a:tc>
                  <a:txBody>
                    <a:bodyPr/>
                    <a:lstStyle/>
                    <a:p>
                      <a:pPr algn="ctr" fontAlgn="base"/>
                      <a:r>
                        <a:rPr lang="en-US" sz="1600">
                          <a:solidFill>
                            <a:schemeClr val="tx1"/>
                          </a:solidFill>
                          <a:effectLst/>
                        </a:rPr>
                        <a:t>89.090909​</a:t>
                      </a:r>
                    </a:p>
                  </a:txBody>
                  <a:tcPr anchor="ctr"/>
                </a:tc>
                <a:extLst>
                  <a:ext uri="{0D108BD9-81ED-4DB2-BD59-A6C34878D82A}">
                    <a16:rowId xmlns:a16="http://schemas.microsoft.com/office/drawing/2014/main" val="1176878079"/>
                  </a:ext>
                </a:extLst>
              </a:tr>
              <a:tr h="342900">
                <a:tc>
                  <a:txBody>
                    <a:bodyPr/>
                    <a:lstStyle/>
                    <a:p>
                      <a:pPr algn="ctr" fontAlgn="base"/>
                      <a:r>
                        <a:rPr lang="en-US" sz="1600">
                          <a:solidFill>
                            <a:schemeClr val="tx1"/>
                          </a:solidFill>
                          <a:effectLst/>
                        </a:rPr>
                        <a:t>high/wrong bill​</a:t>
                      </a:r>
                    </a:p>
                  </a:txBody>
                  <a:tcPr anchor="ctr"/>
                </a:tc>
                <a:tc>
                  <a:txBody>
                    <a:bodyPr/>
                    <a:lstStyle/>
                    <a:p>
                      <a:pPr algn="ctr" fontAlgn="base"/>
                      <a:r>
                        <a:rPr lang="en-US" sz="1600">
                          <a:solidFill>
                            <a:schemeClr val="tx1"/>
                          </a:solidFill>
                          <a:effectLst/>
                        </a:rPr>
                        <a:t>59.440559​</a:t>
                      </a:r>
                    </a:p>
                  </a:txBody>
                  <a:tcPr anchor="ctr"/>
                </a:tc>
                <a:extLst>
                  <a:ext uri="{0D108BD9-81ED-4DB2-BD59-A6C34878D82A}">
                    <a16:rowId xmlns:a16="http://schemas.microsoft.com/office/drawing/2014/main" val="3527138618"/>
                  </a:ext>
                </a:extLst>
              </a:tr>
              <a:tr h="342900">
                <a:tc>
                  <a:txBody>
                    <a:bodyPr/>
                    <a:lstStyle/>
                    <a:p>
                      <a:pPr algn="ctr" fontAlgn="base"/>
                      <a:r>
                        <a:rPr lang="en-US" sz="1600">
                          <a:solidFill>
                            <a:schemeClr val="tx1"/>
                          </a:solidFill>
                          <a:effectLst/>
                        </a:rPr>
                        <a:t>leak​</a:t>
                      </a:r>
                    </a:p>
                  </a:txBody>
                  <a:tcPr anchor="ctr"/>
                </a:tc>
                <a:tc>
                  <a:txBody>
                    <a:bodyPr/>
                    <a:lstStyle/>
                    <a:p>
                      <a:pPr algn="ctr" fontAlgn="base"/>
                      <a:r>
                        <a:rPr lang="en-US" sz="1600">
                          <a:solidFill>
                            <a:schemeClr val="tx1"/>
                          </a:solidFill>
                          <a:effectLst/>
                        </a:rPr>
                        <a:t>95.000000​</a:t>
                      </a:r>
                    </a:p>
                  </a:txBody>
                  <a:tcPr anchor="ctr"/>
                </a:tc>
                <a:extLst>
                  <a:ext uri="{0D108BD9-81ED-4DB2-BD59-A6C34878D82A}">
                    <a16:rowId xmlns:a16="http://schemas.microsoft.com/office/drawing/2014/main" val="2180546038"/>
                  </a:ext>
                </a:extLst>
              </a:tr>
              <a:tr h="342900">
                <a:tc>
                  <a:txBody>
                    <a:bodyPr/>
                    <a:lstStyle/>
                    <a:p>
                      <a:pPr algn="ctr" fontAlgn="base"/>
                      <a:r>
                        <a:rPr lang="en-US" sz="1600">
                          <a:solidFill>
                            <a:schemeClr val="tx1"/>
                          </a:solidFill>
                          <a:effectLst/>
                        </a:rPr>
                        <a:t>security deposit​</a:t>
                      </a:r>
                    </a:p>
                  </a:txBody>
                  <a:tcPr anchor="ctr"/>
                </a:tc>
                <a:tc>
                  <a:txBody>
                    <a:bodyPr/>
                    <a:lstStyle/>
                    <a:p>
                      <a:pPr algn="ctr" fontAlgn="base"/>
                      <a:r>
                        <a:rPr lang="en-US" sz="1600">
                          <a:solidFill>
                            <a:schemeClr val="tx1"/>
                          </a:solidFill>
                          <a:effectLst/>
                        </a:rPr>
                        <a:t>94.736842​</a:t>
                      </a:r>
                    </a:p>
                  </a:txBody>
                  <a:tcPr anchor="ctr"/>
                </a:tc>
                <a:extLst>
                  <a:ext uri="{0D108BD9-81ED-4DB2-BD59-A6C34878D82A}">
                    <a16:rowId xmlns:a16="http://schemas.microsoft.com/office/drawing/2014/main" val="3049655587"/>
                  </a:ext>
                </a:extLst>
              </a:tr>
              <a:tr h="342900">
                <a:tc>
                  <a:txBody>
                    <a:bodyPr/>
                    <a:lstStyle/>
                    <a:p>
                      <a:pPr algn="ctr" fontAlgn="base"/>
                      <a:r>
                        <a:rPr lang="en-US" sz="1600">
                          <a:solidFill>
                            <a:schemeClr val="tx1"/>
                          </a:solidFill>
                          <a:effectLst/>
                        </a:rPr>
                        <a:t>paper/</a:t>
                      </a:r>
                      <a:r>
                        <a:rPr lang="en-US" sz="1600" err="1">
                          <a:solidFill>
                            <a:schemeClr val="tx1"/>
                          </a:solidFill>
                          <a:effectLst/>
                        </a:rPr>
                        <a:t>elec</a:t>
                      </a:r>
                      <a:r>
                        <a:rPr lang="en-US" sz="1600">
                          <a:solidFill>
                            <a:schemeClr val="tx1"/>
                          </a:solidFill>
                          <a:effectLst/>
                        </a:rPr>
                        <a:t> bill​</a:t>
                      </a:r>
                    </a:p>
                  </a:txBody>
                  <a:tcPr anchor="ctr"/>
                </a:tc>
                <a:tc>
                  <a:txBody>
                    <a:bodyPr/>
                    <a:lstStyle/>
                    <a:p>
                      <a:pPr algn="ctr" fontAlgn="base"/>
                      <a:r>
                        <a:rPr lang="en-US" sz="1600">
                          <a:solidFill>
                            <a:schemeClr val="tx1"/>
                          </a:solidFill>
                          <a:effectLst/>
                        </a:rPr>
                        <a:t>34.285714​</a:t>
                      </a:r>
                    </a:p>
                  </a:txBody>
                  <a:tcPr anchor="ctr"/>
                </a:tc>
                <a:extLst>
                  <a:ext uri="{0D108BD9-81ED-4DB2-BD59-A6C34878D82A}">
                    <a16:rowId xmlns:a16="http://schemas.microsoft.com/office/drawing/2014/main" val="690865825"/>
                  </a:ext>
                </a:extLst>
              </a:tr>
              <a:tr h="342900">
                <a:tc>
                  <a:txBody>
                    <a:bodyPr/>
                    <a:lstStyle/>
                    <a:p>
                      <a:pPr algn="ctr" fontAlgn="base"/>
                      <a:r>
                        <a:rPr lang="en-US" sz="1600">
                          <a:solidFill>
                            <a:schemeClr val="tx1"/>
                          </a:solidFill>
                          <a:effectLst/>
                        </a:rPr>
                        <a:t>missing bill​</a:t>
                      </a:r>
                    </a:p>
                  </a:txBody>
                  <a:tcPr anchor="ctr"/>
                </a:tc>
                <a:tc>
                  <a:txBody>
                    <a:bodyPr/>
                    <a:lstStyle/>
                    <a:p>
                      <a:pPr algn="ctr" fontAlgn="base"/>
                      <a:r>
                        <a:rPr lang="en-US" sz="1600">
                          <a:solidFill>
                            <a:schemeClr val="tx1"/>
                          </a:solidFill>
                          <a:effectLst/>
                        </a:rPr>
                        <a:t>37.398374​</a:t>
                      </a:r>
                    </a:p>
                  </a:txBody>
                  <a:tcPr anchor="ctr"/>
                </a:tc>
                <a:extLst>
                  <a:ext uri="{0D108BD9-81ED-4DB2-BD59-A6C34878D82A}">
                    <a16:rowId xmlns:a16="http://schemas.microsoft.com/office/drawing/2014/main" val="1658513403"/>
                  </a:ext>
                </a:extLst>
              </a:tr>
              <a:tr h="342900">
                <a:tc>
                  <a:txBody>
                    <a:bodyPr/>
                    <a:lstStyle/>
                    <a:p>
                      <a:pPr algn="ctr" fontAlgn="base"/>
                      <a:r>
                        <a:rPr lang="en-US" sz="1600">
                          <a:solidFill>
                            <a:schemeClr val="tx1"/>
                          </a:solidFill>
                          <a:effectLst/>
                        </a:rPr>
                        <a:t>customer care​</a:t>
                      </a:r>
                    </a:p>
                  </a:txBody>
                  <a:tcPr anchor="ctr"/>
                </a:tc>
                <a:tc>
                  <a:txBody>
                    <a:bodyPr/>
                    <a:lstStyle/>
                    <a:p>
                      <a:pPr algn="ctr" fontAlgn="base"/>
                      <a:r>
                        <a:rPr lang="en-US" sz="1600">
                          <a:solidFill>
                            <a:schemeClr val="tx1"/>
                          </a:solidFill>
                          <a:effectLst/>
                        </a:rPr>
                        <a:t>51.724138​</a:t>
                      </a:r>
                    </a:p>
                  </a:txBody>
                  <a:tcPr anchor="ctr"/>
                </a:tc>
                <a:extLst>
                  <a:ext uri="{0D108BD9-81ED-4DB2-BD59-A6C34878D82A}">
                    <a16:rowId xmlns:a16="http://schemas.microsoft.com/office/drawing/2014/main" val="3628624360"/>
                  </a:ext>
                </a:extLst>
              </a:tr>
              <a:tr h="342900">
                <a:tc>
                  <a:txBody>
                    <a:bodyPr/>
                    <a:lstStyle/>
                    <a:p>
                      <a:pPr algn="ctr" fontAlgn="base"/>
                      <a:r>
                        <a:rPr lang="en-US" sz="1600">
                          <a:solidFill>
                            <a:schemeClr val="tx1"/>
                          </a:solidFill>
                          <a:effectLst/>
                        </a:rPr>
                        <a:t>login issue​</a:t>
                      </a:r>
                    </a:p>
                  </a:txBody>
                  <a:tcPr anchor="ctr"/>
                </a:tc>
                <a:tc>
                  <a:txBody>
                    <a:bodyPr/>
                    <a:lstStyle/>
                    <a:p>
                      <a:pPr algn="ctr" fontAlgn="base"/>
                      <a:r>
                        <a:rPr lang="en-US" sz="1600">
                          <a:solidFill>
                            <a:schemeClr val="tx1"/>
                          </a:solidFill>
                          <a:effectLst/>
                        </a:rPr>
                        <a:t>61.068702​</a:t>
                      </a:r>
                    </a:p>
                  </a:txBody>
                  <a:tcPr anchor="ctr"/>
                </a:tc>
                <a:extLst>
                  <a:ext uri="{0D108BD9-81ED-4DB2-BD59-A6C34878D82A}">
                    <a16:rowId xmlns:a16="http://schemas.microsoft.com/office/drawing/2014/main" val="2783402652"/>
                  </a:ext>
                </a:extLst>
              </a:tr>
              <a:tr h="342900">
                <a:tc>
                  <a:txBody>
                    <a:bodyPr/>
                    <a:lstStyle/>
                    <a:p>
                      <a:pPr algn="ctr" fontAlgn="base"/>
                      <a:r>
                        <a:rPr lang="en-US" sz="1600">
                          <a:solidFill>
                            <a:schemeClr val="tx1"/>
                          </a:solidFill>
                          <a:effectLst/>
                        </a:rPr>
                        <a:t>change </a:t>
                      </a:r>
                      <a:r>
                        <a:rPr lang="en-US" sz="1600" err="1">
                          <a:solidFill>
                            <a:schemeClr val="tx1"/>
                          </a:solidFill>
                          <a:effectLst/>
                        </a:rPr>
                        <a:t>adress</a:t>
                      </a:r>
                      <a:r>
                        <a:rPr lang="en-US" sz="1600">
                          <a:solidFill>
                            <a:schemeClr val="tx1"/>
                          </a:solidFill>
                          <a:effectLst/>
                        </a:rPr>
                        <a:t>/details/transfer service​</a:t>
                      </a:r>
                    </a:p>
                  </a:txBody>
                  <a:tcPr anchor="ctr"/>
                </a:tc>
                <a:tc>
                  <a:txBody>
                    <a:bodyPr/>
                    <a:lstStyle/>
                    <a:p>
                      <a:pPr algn="ctr" fontAlgn="base"/>
                      <a:r>
                        <a:rPr lang="en-US" sz="1600">
                          <a:solidFill>
                            <a:schemeClr val="tx1"/>
                          </a:solidFill>
                          <a:effectLst/>
                        </a:rPr>
                        <a:t>68.361582​</a:t>
                      </a:r>
                    </a:p>
                  </a:txBody>
                  <a:tcPr anchor="ctr"/>
                </a:tc>
                <a:extLst>
                  <a:ext uri="{0D108BD9-81ED-4DB2-BD59-A6C34878D82A}">
                    <a16:rowId xmlns:a16="http://schemas.microsoft.com/office/drawing/2014/main" val="2972798456"/>
                  </a:ext>
                </a:extLst>
              </a:tr>
              <a:tr h="342900">
                <a:tc>
                  <a:txBody>
                    <a:bodyPr/>
                    <a:lstStyle/>
                    <a:p>
                      <a:pPr algn="ctr" fontAlgn="base"/>
                      <a:r>
                        <a:rPr lang="en-US" sz="1600">
                          <a:solidFill>
                            <a:schemeClr val="tx1"/>
                          </a:solidFill>
                          <a:effectLst/>
                        </a:rPr>
                        <a:t>refund​</a:t>
                      </a:r>
                    </a:p>
                  </a:txBody>
                  <a:tcPr anchor="ctr"/>
                </a:tc>
                <a:tc>
                  <a:txBody>
                    <a:bodyPr/>
                    <a:lstStyle/>
                    <a:p>
                      <a:pPr algn="ctr" fontAlgn="base"/>
                      <a:r>
                        <a:rPr lang="en-US" sz="1600">
                          <a:solidFill>
                            <a:schemeClr val="tx1"/>
                          </a:solidFill>
                          <a:effectLst/>
                        </a:rPr>
                        <a:t>37.500000​</a:t>
                      </a:r>
                    </a:p>
                  </a:txBody>
                  <a:tcPr anchor="ctr"/>
                </a:tc>
                <a:extLst>
                  <a:ext uri="{0D108BD9-81ED-4DB2-BD59-A6C34878D82A}">
                    <a16:rowId xmlns:a16="http://schemas.microsoft.com/office/drawing/2014/main" val="887404168"/>
                  </a:ext>
                </a:extLst>
              </a:tr>
              <a:tr h="342900">
                <a:tc>
                  <a:txBody>
                    <a:bodyPr/>
                    <a:lstStyle/>
                    <a:p>
                      <a:pPr algn="ctr" fontAlgn="base"/>
                      <a:r>
                        <a:rPr lang="en-US" sz="1600">
                          <a:solidFill>
                            <a:schemeClr val="tx1"/>
                          </a:solidFill>
                          <a:effectLst/>
                        </a:rPr>
                        <a:t>payment issue​</a:t>
                      </a:r>
                    </a:p>
                  </a:txBody>
                  <a:tcPr anchor="ctr"/>
                </a:tc>
                <a:tc>
                  <a:txBody>
                    <a:bodyPr/>
                    <a:lstStyle/>
                    <a:p>
                      <a:pPr algn="ctr" fontAlgn="base"/>
                      <a:r>
                        <a:rPr lang="en-US" sz="1600">
                          <a:solidFill>
                            <a:schemeClr val="tx1"/>
                          </a:solidFill>
                          <a:effectLst/>
                        </a:rPr>
                        <a:t>50.515464​</a:t>
                      </a:r>
                    </a:p>
                  </a:txBody>
                  <a:tcPr anchor="ctr"/>
                </a:tc>
                <a:extLst>
                  <a:ext uri="{0D108BD9-81ED-4DB2-BD59-A6C34878D82A}">
                    <a16:rowId xmlns:a16="http://schemas.microsoft.com/office/drawing/2014/main" val="3465898036"/>
                  </a:ext>
                </a:extLst>
              </a:tr>
              <a:tr h="342900">
                <a:tc>
                  <a:txBody>
                    <a:bodyPr/>
                    <a:lstStyle/>
                    <a:p>
                      <a:pPr algn="ctr" fontAlgn="base"/>
                      <a:r>
                        <a:rPr lang="en-US" sz="1600">
                          <a:solidFill>
                            <a:schemeClr val="tx1"/>
                          </a:solidFill>
                          <a:effectLst/>
                        </a:rPr>
                        <a:t>outage​</a:t>
                      </a:r>
                    </a:p>
                  </a:txBody>
                  <a:tcPr anchor="ctr"/>
                </a:tc>
                <a:tc>
                  <a:txBody>
                    <a:bodyPr/>
                    <a:lstStyle/>
                    <a:p>
                      <a:pPr algn="ctr" fontAlgn="base"/>
                      <a:r>
                        <a:rPr lang="en-US" sz="1600">
                          <a:solidFill>
                            <a:schemeClr val="tx1"/>
                          </a:solidFill>
                          <a:effectLst/>
                        </a:rPr>
                        <a:t>98.717949​</a:t>
                      </a:r>
                    </a:p>
                  </a:txBody>
                  <a:tcPr anchor="ctr"/>
                </a:tc>
                <a:extLst>
                  <a:ext uri="{0D108BD9-81ED-4DB2-BD59-A6C34878D82A}">
                    <a16:rowId xmlns:a16="http://schemas.microsoft.com/office/drawing/2014/main" val="3048001759"/>
                  </a:ext>
                </a:extLst>
              </a:tr>
              <a:tr h="342900">
                <a:tc>
                  <a:txBody>
                    <a:bodyPr/>
                    <a:lstStyle/>
                    <a:p>
                      <a:pPr algn="ctr" fontAlgn="base"/>
                      <a:r>
                        <a:rPr lang="en-US" sz="1600">
                          <a:solidFill>
                            <a:schemeClr val="tx1"/>
                          </a:solidFill>
                          <a:effectLst/>
                        </a:rPr>
                        <a:t>stop service​</a:t>
                      </a:r>
                    </a:p>
                  </a:txBody>
                  <a:tcPr anchor="ctr"/>
                </a:tc>
                <a:tc>
                  <a:txBody>
                    <a:bodyPr/>
                    <a:lstStyle/>
                    <a:p>
                      <a:pPr algn="ctr" fontAlgn="base"/>
                      <a:r>
                        <a:rPr lang="en-US" sz="1600">
                          <a:solidFill>
                            <a:schemeClr val="tx1"/>
                          </a:solidFill>
                          <a:effectLst/>
                        </a:rPr>
                        <a:t>60.000000​</a:t>
                      </a:r>
                    </a:p>
                  </a:txBody>
                  <a:tcPr anchor="ctr"/>
                </a:tc>
                <a:extLst>
                  <a:ext uri="{0D108BD9-81ED-4DB2-BD59-A6C34878D82A}">
                    <a16:rowId xmlns:a16="http://schemas.microsoft.com/office/drawing/2014/main" val="2869821535"/>
                  </a:ext>
                </a:extLst>
              </a:tr>
              <a:tr h="342900">
                <a:tc>
                  <a:txBody>
                    <a:bodyPr/>
                    <a:lstStyle/>
                    <a:p>
                      <a:pPr algn="ctr" fontAlgn="base"/>
                      <a:r>
                        <a:rPr lang="en-US" sz="1600">
                          <a:solidFill>
                            <a:schemeClr val="tx1"/>
                          </a:solidFill>
                          <a:effectLst/>
                        </a:rPr>
                        <a:t>other​</a:t>
                      </a:r>
                    </a:p>
                  </a:txBody>
                  <a:tcPr anchor="ctr"/>
                </a:tc>
                <a:tc>
                  <a:txBody>
                    <a:bodyPr/>
                    <a:lstStyle/>
                    <a:p>
                      <a:pPr algn="ctr" fontAlgn="base"/>
                      <a:r>
                        <a:rPr lang="en-US" sz="1600">
                          <a:solidFill>
                            <a:schemeClr val="tx1"/>
                          </a:solidFill>
                          <a:effectLst/>
                        </a:rPr>
                        <a:t>64.467005​</a:t>
                      </a:r>
                    </a:p>
                  </a:txBody>
                  <a:tcPr anchor="ctr"/>
                </a:tc>
                <a:extLst>
                  <a:ext uri="{0D108BD9-81ED-4DB2-BD59-A6C34878D82A}">
                    <a16:rowId xmlns:a16="http://schemas.microsoft.com/office/drawing/2014/main" val="1017632533"/>
                  </a:ext>
                </a:extLst>
              </a:tr>
            </a:tbl>
          </a:graphicData>
        </a:graphic>
      </p:graphicFrame>
    </p:spTree>
    <p:extLst>
      <p:ext uri="{BB962C8B-B14F-4D97-AF65-F5344CB8AC3E}">
        <p14:creationId xmlns:p14="http://schemas.microsoft.com/office/powerpoint/2010/main" val="3231968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4B4078-1C05-95D5-21DA-F422F0711AA0}"/>
              </a:ext>
            </a:extLst>
          </p:cNvPr>
          <p:cNvSpPr>
            <a:spLocks noGrp="1"/>
          </p:cNvSpPr>
          <p:nvPr>
            <p:ph idx="1"/>
          </p:nvPr>
        </p:nvSpPr>
        <p:spPr>
          <a:xfrm>
            <a:off x="241853" y="467278"/>
            <a:ext cx="11111947" cy="5709685"/>
          </a:xfrm>
        </p:spPr>
        <p:txBody>
          <a:bodyPr vert="horz" lIns="91440" tIns="45720" rIns="91440" bIns="45720" rtlCol="0" anchor="t">
            <a:normAutofit/>
          </a:bodyPr>
          <a:lstStyle/>
          <a:p>
            <a:r>
              <a:rPr lang="en-US" sz="2000">
                <a:solidFill>
                  <a:srgbClr val="0A0A23"/>
                </a:solidFill>
                <a:ea typeface="+mn-lt"/>
                <a:cs typeface="+mn-lt"/>
              </a:rPr>
              <a:t>Let’s take an example to get a clearer understanding.</a:t>
            </a:r>
            <a:endParaRPr lang="en-US" sz="2000">
              <a:cs typeface="Calibri" panose="020F0502020204030204"/>
            </a:endParaRPr>
          </a:p>
          <a:p>
            <a:r>
              <a:rPr lang="en-US" sz="3200" b="1">
                <a:solidFill>
                  <a:srgbClr val="0A0A23"/>
                </a:solidFill>
                <a:ea typeface="+mn-lt"/>
                <a:cs typeface="+mn-lt"/>
              </a:rPr>
              <a:t>Sentence 1 : The car is driven on the road.</a:t>
            </a:r>
            <a:endParaRPr lang="en-US" sz="3200" b="1">
              <a:cs typeface="Calibri"/>
            </a:endParaRPr>
          </a:p>
          <a:p>
            <a:r>
              <a:rPr lang="en-US" sz="3200" b="1">
                <a:solidFill>
                  <a:srgbClr val="0A0A23"/>
                </a:solidFill>
                <a:ea typeface="+mn-lt"/>
                <a:cs typeface="+mn-lt"/>
              </a:rPr>
              <a:t>Sentence 2: The truck is driven on the highway.</a:t>
            </a:r>
            <a:endParaRPr lang="en-US" sz="3200" b="1">
              <a:cs typeface="Calibri" panose="020F0502020204030204"/>
            </a:endParaRPr>
          </a:p>
          <a:p>
            <a:r>
              <a:rPr lang="en-US" sz="2000">
                <a:solidFill>
                  <a:srgbClr val="0A0A23"/>
                </a:solidFill>
                <a:ea typeface="+mn-lt"/>
                <a:cs typeface="+mn-lt"/>
              </a:rPr>
              <a:t>In this example, each sentence is a separate document.</a:t>
            </a:r>
            <a:endParaRPr lang="en-US" sz="2000"/>
          </a:p>
          <a:p>
            <a:pPr marL="0" indent="0">
              <a:buNone/>
            </a:pPr>
            <a:endParaRPr lang="en-US" sz="1700">
              <a:solidFill>
                <a:srgbClr val="0A0A23"/>
              </a:solidFill>
              <a:ea typeface="+mn-lt"/>
              <a:cs typeface="+mn-lt"/>
            </a:endParaRPr>
          </a:p>
          <a:p>
            <a:pPr marL="0" indent="0">
              <a:buNone/>
            </a:pPr>
            <a:r>
              <a:rPr lang="en-US" sz="1800">
                <a:solidFill>
                  <a:srgbClr val="0A0A23"/>
                </a:solidFill>
                <a:ea typeface="+mn-lt"/>
                <a:cs typeface="+mn-lt"/>
              </a:rPr>
              <a:t>We will now calculate the TF-IDF for the above two documents, which represent our corpus.</a:t>
            </a:r>
            <a:endParaRPr lang="en-US" sz="1800">
              <a:cs typeface="Calibri" panose="020F0502020204030204"/>
            </a:endParaRPr>
          </a:p>
          <a:p>
            <a:endParaRPr lang="en-US">
              <a:cs typeface="Calibri"/>
            </a:endParaRPr>
          </a:p>
        </p:txBody>
      </p:sp>
      <p:pic>
        <p:nvPicPr>
          <p:cNvPr id="4" name="Picture 3" descr="A table with numbers and symbols&#10;&#10;Description automatically generated">
            <a:extLst>
              <a:ext uri="{FF2B5EF4-FFF2-40B4-BE49-F238E27FC236}">
                <a16:creationId xmlns:a16="http://schemas.microsoft.com/office/drawing/2014/main" id="{CEC0B446-8A58-FAC3-3FE9-530F137BA6A5}"/>
              </a:ext>
            </a:extLst>
          </p:cNvPr>
          <p:cNvPicPr>
            <a:picLocks noChangeAspect="1"/>
          </p:cNvPicPr>
          <p:nvPr/>
        </p:nvPicPr>
        <p:blipFill>
          <a:blip r:embed="rId2"/>
          <a:stretch>
            <a:fillRect/>
          </a:stretch>
        </p:blipFill>
        <p:spPr>
          <a:xfrm>
            <a:off x="848720" y="3326208"/>
            <a:ext cx="6542156" cy="3285550"/>
          </a:xfrm>
          <a:prstGeom prst="rect">
            <a:avLst/>
          </a:prstGeom>
        </p:spPr>
      </p:pic>
      <p:sp>
        <p:nvSpPr>
          <p:cNvPr id="6" name="TextBox 5">
            <a:extLst>
              <a:ext uri="{FF2B5EF4-FFF2-40B4-BE49-F238E27FC236}">
                <a16:creationId xmlns:a16="http://schemas.microsoft.com/office/drawing/2014/main" id="{B9BCBCB2-9292-96D2-ECBD-2E66DB2113B4}"/>
              </a:ext>
            </a:extLst>
          </p:cNvPr>
          <p:cNvSpPr txBox="1"/>
          <p:nvPr/>
        </p:nvSpPr>
        <p:spPr>
          <a:xfrm>
            <a:off x="7993270" y="3321879"/>
            <a:ext cx="3648765"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A0A23"/>
                </a:solidFill>
                <a:latin typeface="Lato"/>
                <a:ea typeface="Lato"/>
                <a:cs typeface="Lato"/>
              </a:rPr>
              <a:t>From the above table, we can see that TF-IDF of common words was zero, which shows they are not significant. On the other hand, the TF-IDF of “car” , “truck”, “road”, and “highway” are non-zero. These words have more significance.</a:t>
            </a:r>
            <a:endParaRPr lang="en-US"/>
          </a:p>
        </p:txBody>
      </p:sp>
    </p:spTree>
    <p:extLst>
      <p:ext uri="{BB962C8B-B14F-4D97-AF65-F5344CB8AC3E}">
        <p14:creationId xmlns:p14="http://schemas.microsoft.com/office/powerpoint/2010/main" val="9565118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E67428B8-D974-4F8D-81AB-67DB71E6782E}"/>
              </a:ext>
            </a:extLst>
          </p:cNvPr>
          <p:cNvSpPr txBox="1"/>
          <p:nvPr/>
        </p:nvSpPr>
        <p:spPr>
          <a:xfrm>
            <a:off x="1027044" y="645540"/>
            <a:ext cx="6109252" cy="147732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b="1"/>
              <a:t>Current issues:</a:t>
            </a:r>
          </a:p>
          <a:p>
            <a:pPr marL="285750" indent="-285750">
              <a:buFont typeface="Arial" panose="020B0604020202020204" pitchFamily="34" charset="0"/>
              <a:buChar char="•"/>
            </a:pPr>
            <a:r>
              <a:rPr lang="en-US"/>
              <a:t>There are some classes for which we don’t have enough data. </a:t>
            </a:r>
          </a:p>
          <a:p>
            <a:pPr marL="285750" indent="-285750">
              <a:buFont typeface="Arial" panose="020B0604020202020204" pitchFamily="34" charset="0"/>
              <a:buChar char="•"/>
            </a:pPr>
            <a:r>
              <a:rPr lang="en-US"/>
              <a:t>We don’t get good recall for these classes, so we are not able to label enough data for these classes.</a:t>
            </a:r>
          </a:p>
        </p:txBody>
      </p:sp>
      <p:sp>
        <p:nvSpPr>
          <p:cNvPr id="5" name="TextBox 1">
            <a:extLst>
              <a:ext uri="{FF2B5EF4-FFF2-40B4-BE49-F238E27FC236}">
                <a16:creationId xmlns:a16="http://schemas.microsoft.com/office/drawing/2014/main" id="{B3791FA4-C780-4FD5-999D-26C084308B13}"/>
              </a:ext>
            </a:extLst>
          </p:cNvPr>
          <p:cNvSpPr txBox="1"/>
          <p:nvPr/>
        </p:nvSpPr>
        <p:spPr>
          <a:xfrm>
            <a:off x="1027044" y="2402101"/>
            <a:ext cx="6109252" cy="203132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b="1"/>
              <a:t>Possible solution:</a:t>
            </a:r>
          </a:p>
          <a:p>
            <a:r>
              <a:rPr lang="en-US"/>
              <a:t>Data Augmentation: </a:t>
            </a:r>
          </a:p>
          <a:p>
            <a:pPr marL="285750" indent="-285750">
              <a:buFont typeface="Arial" panose="020B0604020202020204" pitchFamily="34" charset="0"/>
              <a:buChar char="•"/>
            </a:pPr>
            <a:r>
              <a:rPr lang="en-US"/>
              <a:t>We translate the text message to a random language. </a:t>
            </a:r>
          </a:p>
          <a:p>
            <a:pPr marL="285750" indent="-285750">
              <a:buFont typeface="Arial" panose="020B0604020202020204" pitchFamily="34" charset="0"/>
              <a:buChar char="•"/>
            </a:pPr>
            <a:r>
              <a:rPr lang="en-US"/>
              <a:t>Then we translate it back to English.</a:t>
            </a:r>
          </a:p>
          <a:p>
            <a:pPr marL="285750" indent="-285750">
              <a:buFont typeface="Arial" panose="020B0604020202020204" pitchFamily="34" charset="0"/>
              <a:buChar char="•"/>
            </a:pPr>
            <a:r>
              <a:rPr lang="en-US"/>
              <a:t>We get a new sentence with the same meaning but written in a different way.</a:t>
            </a:r>
          </a:p>
          <a:p>
            <a:pPr marL="285750" indent="-285750">
              <a:buFont typeface="Arial" panose="020B0604020202020204" pitchFamily="34" charset="0"/>
              <a:buChar char="•"/>
            </a:pPr>
            <a:r>
              <a:rPr lang="en-US"/>
              <a:t>Below is an example.</a:t>
            </a:r>
          </a:p>
        </p:txBody>
      </p:sp>
      <p:pic>
        <p:nvPicPr>
          <p:cNvPr id="6" name="Picture 6" descr="Text, letter&#10;&#10;Description automatically generated">
            <a:extLst>
              <a:ext uri="{FF2B5EF4-FFF2-40B4-BE49-F238E27FC236}">
                <a16:creationId xmlns:a16="http://schemas.microsoft.com/office/drawing/2014/main" id="{F360D9B1-E721-4C26-B215-B9F532C5E626}"/>
              </a:ext>
            </a:extLst>
          </p:cNvPr>
          <p:cNvPicPr>
            <a:picLocks noChangeAspect="1"/>
          </p:cNvPicPr>
          <p:nvPr/>
        </p:nvPicPr>
        <p:blipFill>
          <a:blip r:embed="rId2"/>
          <a:stretch>
            <a:fillRect/>
          </a:stretch>
        </p:blipFill>
        <p:spPr>
          <a:xfrm>
            <a:off x="1029418" y="4663509"/>
            <a:ext cx="11096444" cy="1729174"/>
          </a:xfrm>
          <a:prstGeom prst="rect">
            <a:avLst/>
          </a:prstGeom>
        </p:spPr>
      </p:pic>
    </p:spTree>
    <p:extLst>
      <p:ext uri="{BB962C8B-B14F-4D97-AF65-F5344CB8AC3E}">
        <p14:creationId xmlns:p14="http://schemas.microsoft.com/office/powerpoint/2010/main" val="38152809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9315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FBE946-473D-08CE-79EB-CA13988D4A6B}"/>
              </a:ext>
            </a:extLst>
          </p:cNvPr>
          <p:cNvSpPr txBox="1"/>
          <p:nvPr/>
        </p:nvSpPr>
        <p:spPr>
          <a:xfrm>
            <a:off x="852755" y="445688"/>
            <a:ext cx="7582328" cy="461665"/>
          </a:xfrm>
          <a:prstGeom prst="rect">
            <a:avLst/>
          </a:prstGeom>
          <a:noFill/>
        </p:spPr>
        <p:txBody>
          <a:bodyPr wrap="square" rtlCol="0">
            <a:spAutoFit/>
          </a:bodyPr>
          <a:lstStyle/>
          <a:p>
            <a:r>
              <a:rPr lang="en-US" sz="2400" b="1" dirty="0"/>
              <a:t>Disadvantages  of Count vectorizer and TF-IDF :</a:t>
            </a:r>
          </a:p>
        </p:txBody>
      </p:sp>
      <p:sp>
        <p:nvSpPr>
          <p:cNvPr id="3" name="TextBox 2">
            <a:extLst>
              <a:ext uri="{FF2B5EF4-FFF2-40B4-BE49-F238E27FC236}">
                <a16:creationId xmlns:a16="http://schemas.microsoft.com/office/drawing/2014/main" id="{E8DC9077-BB2F-0133-9F7D-CF0FC84490A7}"/>
              </a:ext>
            </a:extLst>
          </p:cNvPr>
          <p:cNvSpPr txBox="1"/>
          <p:nvPr/>
        </p:nvSpPr>
        <p:spPr>
          <a:xfrm>
            <a:off x="852755" y="1150706"/>
            <a:ext cx="9894014" cy="3508653"/>
          </a:xfrm>
          <a:prstGeom prst="rect">
            <a:avLst/>
          </a:prstGeom>
          <a:noFill/>
        </p:spPr>
        <p:txBody>
          <a:bodyPr wrap="square" rtlCol="0">
            <a:spAutoFit/>
          </a:bodyPr>
          <a:lstStyle/>
          <a:p>
            <a:pPr marL="342900" indent="-342900">
              <a:buAutoNum type="arabicParenR"/>
            </a:pPr>
            <a:r>
              <a:rPr lang="en-US" sz="2400" dirty="0">
                <a:effectLst/>
              </a:rPr>
              <a:t>Considers Only considers Frequency of words, Doesn't understand Meaning of Sentence.</a:t>
            </a:r>
          </a:p>
          <a:p>
            <a:pPr marL="342900" indent="-342900">
              <a:buAutoNum type="arabicParenR"/>
            </a:pPr>
            <a:r>
              <a:rPr lang="en-US" sz="2400" dirty="0"/>
              <a:t>Produces very big sparse matrix (lots of zero’s) if we have large amounts of data.</a:t>
            </a:r>
          </a:p>
          <a:p>
            <a:pPr marL="342900" indent="-342900">
              <a:buAutoNum type="arabicParenR"/>
            </a:pPr>
            <a:endParaRPr lang="en-US" dirty="0"/>
          </a:p>
          <a:p>
            <a:pPr marL="342900" indent="-342900">
              <a:buAutoNum type="arabicParenR"/>
            </a:pPr>
            <a:endParaRPr lang="en-US" dirty="0"/>
          </a:p>
          <a:p>
            <a:br>
              <a:rPr lang="en-US" dirty="0"/>
            </a:br>
            <a:endParaRPr lang="en-US" dirty="0"/>
          </a:p>
          <a:p>
            <a:pPr marL="342900" indent="-342900">
              <a:buAutoNum type="arabicParenR"/>
            </a:pPr>
            <a:endParaRPr lang="en-US" dirty="0"/>
          </a:p>
          <a:p>
            <a:pPr marL="342900" indent="-342900">
              <a:buAutoNum type="arabicParenR"/>
            </a:pPr>
            <a:endParaRPr lang="en-US" dirty="0"/>
          </a:p>
          <a:p>
            <a:pPr marL="342900" indent="-342900">
              <a:buAutoNum type="arabicParenR"/>
            </a:pPr>
            <a:endParaRPr lang="en-US" dirty="0"/>
          </a:p>
        </p:txBody>
      </p:sp>
      <p:sp>
        <p:nvSpPr>
          <p:cNvPr id="4" name="TextBox 3">
            <a:extLst>
              <a:ext uri="{FF2B5EF4-FFF2-40B4-BE49-F238E27FC236}">
                <a16:creationId xmlns:a16="http://schemas.microsoft.com/office/drawing/2014/main" id="{4A1F94C6-3F8A-2F1B-5F85-7983F4C9169D}"/>
              </a:ext>
            </a:extLst>
          </p:cNvPr>
          <p:cNvSpPr txBox="1"/>
          <p:nvPr/>
        </p:nvSpPr>
        <p:spPr>
          <a:xfrm>
            <a:off x="852755" y="3123344"/>
            <a:ext cx="10233061" cy="461665"/>
          </a:xfrm>
          <a:prstGeom prst="rect">
            <a:avLst/>
          </a:prstGeom>
          <a:noFill/>
        </p:spPr>
        <p:txBody>
          <a:bodyPr wrap="square" rtlCol="0">
            <a:spAutoFit/>
          </a:bodyPr>
          <a:lstStyle/>
          <a:p>
            <a:r>
              <a:rPr lang="en-US" sz="2400" b="1" dirty="0"/>
              <a:t>What we need feature extraction vector should be </a:t>
            </a:r>
          </a:p>
        </p:txBody>
      </p:sp>
      <p:sp>
        <p:nvSpPr>
          <p:cNvPr id="5" name="TextBox 4">
            <a:extLst>
              <a:ext uri="{FF2B5EF4-FFF2-40B4-BE49-F238E27FC236}">
                <a16:creationId xmlns:a16="http://schemas.microsoft.com/office/drawing/2014/main" id="{67E0E331-4D87-30C2-0634-5B799B54E941}"/>
              </a:ext>
            </a:extLst>
          </p:cNvPr>
          <p:cNvSpPr txBox="1"/>
          <p:nvPr/>
        </p:nvSpPr>
        <p:spPr>
          <a:xfrm>
            <a:off x="965771" y="3945276"/>
            <a:ext cx="9400854" cy="1107996"/>
          </a:xfrm>
          <a:prstGeom prst="rect">
            <a:avLst/>
          </a:prstGeom>
          <a:noFill/>
        </p:spPr>
        <p:txBody>
          <a:bodyPr wrap="square" rtlCol="0">
            <a:spAutoFit/>
          </a:bodyPr>
          <a:lstStyle/>
          <a:p>
            <a:pPr marL="342900" indent="-342900">
              <a:buAutoNum type="arabicParenR"/>
            </a:pPr>
            <a:r>
              <a:rPr lang="en-US" sz="2400" dirty="0"/>
              <a:t>Should be able to better understand the sematic meaning of sentences.</a:t>
            </a:r>
          </a:p>
          <a:p>
            <a:pPr marL="342900" indent="-342900">
              <a:buAutoNum type="arabicParenR"/>
            </a:pPr>
            <a:r>
              <a:rPr lang="en-US" sz="2400" dirty="0"/>
              <a:t>Should have fixed dense matrix even if we have large quantity of data</a:t>
            </a:r>
          </a:p>
          <a:p>
            <a:pPr marL="342900" indent="-342900">
              <a:buAutoNum type="arabicParenR"/>
            </a:pPr>
            <a:endParaRPr lang="en-US" dirty="0"/>
          </a:p>
        </p:txBody>
      </p:sp>
    </p:spTree>
    <p:extLst>
      <p:ext uri="{BB962C8B-B14F-4D97-AF65-F5344CB8AC3E}">
        <p14:creationId xmlns:p14="http://schemas.microsoft.com/office/powerpoint/2010/main" val="2216942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8138D-F16B-4691-90E2-A9170AA14C7F}"/>
              </a:ext>
            </a:extLst>
          </p:cNvPr>
          <p:cNvSpPr>
            <a:spLocks noGrp="1"/>
          </p:cNvSpPr>
          <p:nvPr>
            <p:ph type="title"/>
          </p:nvPr>
        </p:nvSpPr>
        <p:spPr>
          <a:xfrm>
            <a:off x="263940" y="188430"/>
            <a:ext cx="9786730" cy="939667"/>
          </a:xfrm>
        </p:spPr>
        <p:txBody>
          <a:bodyPr>
            <a:normAutofit/>
          </a:bodyPr>
          <a:lstStyle/>
          <a:p>
            <a:r>
              <a:rPr lang="en-US" b="1">
                <a:cs typeface="Calibri Light"/>
              </a:rPr>
              <a:t>Word Embedding :</a:t>
            </a:r>
          </a:p>
        </p:txBody>
      </p:sp>
      <p:sp>
        <p:nvSpPr>
          <p:cNvPr id="3" name="TextBox 2">
            <a:extLst>
              <a:ext uri="{FF2B5EF4-FFF2-40B4-BE49-F238E27FC236}">
                <a16:creationId xmlns:a16="http://schemas.microsoft.com/office/drawing/2014/main" id="{D24BF25E-D7A4-147B-3084-06315FD0DA7D}"/>
              </a:ext>
            </a:extLst>
          </p:cNvPr>
          <p:cNvSpPr txBox="1"/>
          <p:nvPr/>
        </p:nvSpPr>
        <p:spPr>
          <a:xfrm>
            <a:off x="262836" y="1124227"/>
            <a:ext cx="11589025"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Calibri"/>
                <a:cs typeface="Calibri"/>
              </a:rPr>
              <a:t>Word embeddings are a class of techniques where individual words are represented as real-valued vectors in a predefined vector space. Each word is mapped to one vector and the vector values are learned in a way that resembles a neural network.</a:t>
            </a:r>
            <a:endParaRPr lang="en-US" sz="2000">
              <a:cs typeface="Calibri"/>
            </a:endParaRPr>
          </a:p>
          <a:p>
            <a:endParaRPr lang="en-US" sz="2000">
              <a:latin typeface="Calibri"/>
              <a:cs typeface="Calibri"/>
            </a:endParaRPr>
          </a:p>
          <a:p>
            <a:r>
              <a:rPr lang="en-US" sz="2000">
                <a:latin typeface="Calibri"/>
                <a:cs typeface="Calibri"/>
              </a:rPr>
              <a:t>Word embedding in NLP involves representing words as dense vectors:</a:t>
            </a:r>
          </a:p>
          <a:p>
            <a:pPr>
              <a:buAutoNum type="arabicPeriod"/>
            </a:pPr>
            <a:r>
              <a:rPr lang="en-US" sz="2000" b="1">
                <a:latin typeface="Calibri"/>
                <a:cs typeface="Calibri"/>
              </a:rPr>
              <a:t>Semantic Meaning:</a:t>
            </a:r>
            <a:r>
              <a:rPr lang="en-US" sz="2000">
                <a:latin typeface="Calibri"/>
                <a:cs typeface="Calibri"/>
              </a:rPr>
              <a:t> Word embeddings capture semantic relationships between words, enabling models to understand context and similarity.</a:t>
            </a:r>
          </a:p>
          <a:p>
            <a:pPr>
              <a:buAutoNum type="arabicPeriod"/>
            </a:pPr>
            <a:r>
              <a:rPr lang="en-US" sz="2000" b="1">
                <a:latin typeface="Calibri"/>
                <a:cs typeface="Calibri"/>
              </a:rPr>
              <a:t>Dimension Reduction:</a:t>
            </a:r>
            <a:r>
              <a:rPr lang="en-US" sz="2000">
                <a:latin typeface="Calibri"/>
                <a:cs typeface="Calibri"/>
              </a:rPr>
              <a:t> Embeddings reduce high-dimensional text data into lower dimensions, enhancing computational efficiency and reducing sparsity.</a:t>
            </a:r>
          </a:p>
          <a:p>
            <a:pPr>
              <a:buAutoNum type="arabicPeriod"/>
            </a:pPr>
            <a:r>
              <a:rPr lang="en-US" sz="2000" b="1">
                <a:latin typeface="Calibri"/>
                <a:cs typeface="Calibri"/>
              </a:rPr>
              <a:t>Improving Models:</a:t>
            </a:r>
            <a:r>
              <a:rPr lang="en-US" sz="2000">
                <a:latin typeface="Calibri"/>
                <a:cs typeface="Calibri"/>
              </a:rPr>
              <a:t> Word embeddings enhance NLP models by enabling them to learn and generalize linguistic patterns, leading to better performance in tasks like sentiment analysis, translation, and more</a:t>
            </a:r>
            <a:r>
              <a:rPr lang="en-US" sz="2000">
                <a:latin typeface="Söhne"/>
              </a:rPr>
              <a:t>.</a:t>
            </a:r>
          </a:p>
        </p:txBody>
      </p:sp>
    </p:spTree>
    <p:extLst>
      <p:ext uri="{BB962C8B-B14F-4D97-AF65-F5344CB8AC3E}">
        <p14:creationId xmlns:p14="http://schemas.microsoft.com/office/powerpoint/2010/main" val="14380831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US Master Powerpoint">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US Master Powerpoint">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US Master Powerpoint">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omment xmlns="2f898eca-0d29-4357-98f6-e60304e28fa7" xsi:nil="true"/>
    <lcf76f155ced4ddcb4097134ff3c332f xmlns="2f898eca-0d29-4357-98f6-e60304e28fa7">
      <Terms xmlns="http://schemas.microsoft.com/office/infopath/2007/PartnerControls"/>
    </lcf76f155ced4ddcb4097134ff3c332f>
    <TaxCatchAll xmlns="81700ae8-a252-4956-b75c-e5b037c1211d" xsi:nil="true"/>
    <DataSetdescription xmlns="2f898eca-0d29-4357-98f6-e60304e28fa7" xsi:nil="true"/>
    <Final_x002f_ReferenceDocument xmlns="2f898eca-0d29-4357-98f6-e60304e28fa7" xsi:nil="true"/>
    <Description xmlns="2f898eca-0d29-4357-98f6-e60304e28fa7"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84757641C26DC48B093F32CD0003A49" ma:contentTypeVersion="21" ma:contentTypeDescription="Create a new document." ma:contentTypeScope="" ma:versionID="1abafaca5d77670dc568535c19b7456f">
  <xsd:schema xmlns:xsd="http://www.w3.org/2001/XMLSchema" xmlns:xs="http://www.w3.org/2001/XMLSchema" xmlns:p="http://schemas.microsoft.com/office/2006/metadata/properties" xmlns:ns2="81700ae8-a252-4956-b75c-e5b037c1211d" xmlns:ns3="2f898eca-0d29-4357-98f6-e60304e28fa7" targetNamespace="http://schemas.microsoft.com/office/2006/metadata/properties" ma:root="true" ma:fieldsID="253276626273f3294af826d7f8e59e46" ns2:_="" ns3:_="">
    <xsd:import namespace="81700ae8-a252-4956-b75c-e5b037c1211d"/>
    <xsd:import namespace="2f898eca-0d29-4357-98f6-e60304e28fa7"/>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LengthInSeconds" minOccurs="0"/>
                <xsd:element ref="ns3:Final_x002f_ReferenceDocument" minOccurs="0"/>
                <xsd:element ref="ns3:Description" minOccurs="0"/>
                <xsd:element ref="ns3:Comment" minOccurs="0"/>
                <xsd:element ref="ns3:MediaServiceLocation" minOccurs="0"/>
                <xsd:element ref="ns3:lcf76f155ced4ddcb4097134ff3c332f" minOccurs="0"/>
                <xsd:element ref="ns2:TaxCatchAll" minOccurs="0"/>
                <xsd:element ref="ns3:DataSetdescription"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700ae8-a252-4956-b75c-e5b037c1211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26" nillable="true" ma:displayName="Taxonomy Catch All Column" ma:hidden="true" ma:list="{b89701da-6159-4c6c-b23a-8caac9cefcb4}" ma:internalName="TaxCatchAll" ma:showField="CatchAllData" ma:web="81700ae8-a252-4956-b75c-e5b037c1211d">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f898eca-0d29-4357-98f6-e60304e28fa7"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Final_x002f_ReferenceDocument" ma:index="20" nillable="true" ma:displayName="Final /Reference Document" ma:description="Blue - final, Green -reference" ma:format="Dropdown" ma:internalName="Final_x002f_ReferenceDocument">
      <xsd:simpleType>
        <xsd:restriction base="dms:Choice">
          <xsd:enumeration value="Choice 1"/>
          <xsd:enumeration value="Choice 2"/>
        </xsd:restriction>
      </xsd:simpleType>
    </xsd:element>
    <xsd:element name="Description" ma:index="21" nillable="true" ma:displayName="Type of Document" ma:description="Reference document used for referring those documents information for  creating new documents " ma:format="Dropdown" ma:internalName="Description">
      <xsd:simpleType>
        <xsd:restriction base="dms:Text">
          <xsd:maxLength value="255"/>
        </xsd:restriction>
      </xsd:simpleType>
    </xsd:element>
    <xsd:element name="Comment" ma:index="22" nillable="true" ma:displayName="Comment" ma:format="Dropdown" ma:internalName="Comment">
      <xsd:simpleType>
        <xsd:restriction base="dms:Text">
          <xsd:maxLength value="255"/>
        </xsd:restriction>
      </xsd:simpleType>
    </xsd:element>
    <xsd:element name="MediaServiceLocation" ma:index="23" nillable="true" ma:displayName="Location" ma:internalName="MediaServiceLocation" ma:readOnly="true">
      <xsd:simpleType>
        <xsd:restriction base="dms:Text"/>
      </xsd:simpleType>
    </xsd:element>
    <xsd:element name="lcf76f155ced4ddcb4097134ff3c332f" ma:index="25" nillable="true" ma:taxonomy="true" ma:internalName="lcf76f155ced4ddcb4097134ff3c332f" ma:taxonomyFieldName="MediaServiceImageTags" ma:displayName="Image Tags" ma:readOnly="false" ma:fieldId="{5cf76f15-5ced-4ddc-b409-7134ff3c332f}" ma:taxonomyMulti="true" ma:sspId="3dc49d2c-92d7-4767-931f-dd58cc8e46d4" ma:termSetId="09814cd3-568e-fe90-9814-8d621ff8fb84" ma:anchorId="fba54fb3-c3e1-fe81-a776-ca4b69148c4d" ma:open="true" ma:isKeyword="false">
      <xsd:complexType>
        <xsd:sequence>
          <xsd:element ref="pc:Terms" minOccurs="0" maxOccurs="1"/>
        </xsd:sequence>
      </xsd:complexType>
    </xsd:element>
    <xsd:element name="DataSetdescription" ma:index="27" nillable="true" ma:displayName="Data Set description" ma:description="The reported datasets deal with residential electric vehicle (EV) charging in apartment buildings. The datasets are described in the Data In Brief article &quot;Residential electric vehicle charging datasets from apartment buildings&quot; (2021), and refers to the paper &quot;Analysis of residential EV energy flexibility potential based on real-world charging reports and smart meter data&quot;. " ma:format="Dropdown" ma:internalName="DataSetdescription">
      <xsd:simpleType>
        <xsd:restriction base="dms:Note">
          <xsd:maxLength value="255"/>
        </xsd:restriction>
      </xsd:simpleType>
    </xsd:element>
    <xsd:element name="MediaServiceObjectDetectorVersions" ma:index="28" nillable="true" ma:displayName="MediaServiceObjectDetectorVersions" ma:description=""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7FE8D0B-797A-45F4-A200-C2FF45E306AB}">
  <ds:schemaRefs>
    <ds:schemaRef ds:uri="http://schemas.microsoft.com/office/2006/metadata/properties"/>
    <ds:schemaRef ds:uri="http://schemas.microsoft.com/office/infopath/2007/PartnerControls"/>
    <ds:schemaRef ds:uri="2f898eca-0d29-4357-98f6-e60304e28fa7"/>
    <ds:schemaRef ds:uri="81700ae8-a252-4956-b75c-e5b037c1211d"/>
  </ds:schemaRefs>
</ds:datastoreItem>
</file>

<file path=customXml/itemProps2.xml><?xml version="1.0" encoding="utf-8"?>
<ds:datastoreItem xmlns:ds="http://schemas.openxmlformats.org/officeDocument/2006/customXml" ds:itemID="{CBF4B8E8-99A1-4F08-AC47-D79EE36EB2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700ae8-a252-4956-b75c-e5b037c1211d"/>
    <ds:schemaRef ds:uri="2f898eca-0d29-4357-98f6-e60304e28fa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86C43C0-84CD-45B2-9A4A-A2A8F482BF4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288</TotalTime>
  <Words>4921</Words>
  <Application>Microsoft Office PowerPoint</Application>
  <PresentationFormat>Widescreen</PresentationFormat>
  <Paragraphs>472</Paragraphs>
  <Slides>71</Slides>
  <Notes>6</Notes>
  <HiddenSlides>1</HiddenSlides>
  <MMClips>0</MMClips>
  <ScaleCrop>false</ScaleCrop>
  <HeadingPairs>
    <vt:vector size="8" baseType="variant">
      <vt:variant>
        <vt:lpstr>Fonts Used</vt:lpstr>
      </vt:variant>
      <vt:variant>
        <vt:i4>9</vt:i4>
      </vt:variant>
      <vt:variant>
        <vt:lpstr>Theme</vt:lpstr>
      </vt:variant>
      <vt:variant>
        <vt:i4>4</vt:i4>
      </vt:variant>
      <vt:variant>
        <vt:lpstr>Slide Titles</vt:lpstr>
      </vt:variant>
      <vt:variant>
        <vt:i4>71</vt:i4>
      </vt:variant>
      <vt:variant>
        <vt:lpstr>Custom Shows</vt:lpstr>
      </vt:variant>
      <vt:variant>
        <vt:i4>1</vt:i4>
      </vt:variant>
    </vt:vector>
  </HeadingPairs>
  <TitlesOfParts>
    <vt:vector size="85" baseType="lpstr">
      <vt:lpstr>Arial</vt:lpstr>
      <vt:lpstr>Calibri</vt:lpstr>
      <vt:lpstr>Calibri Light</vt:lpstr>
      <vt:lpstr>Century Gothic</vt:lpstr>
      <vt:lpstr>Lato</vt:lpstr>
      <vt:lpstr>Söhne</vt:lpstr>
      <vt:lpstr>source-serif-pro</vt:lpstr>
      <vt:lpstr>Times New Roman</vt:lpstr>
      <vt:lpstr>Wingdings</vt:lpstr>
      <vt:lpstr>office theme</vt:lpstr>
      <vt:lpstr>SUS Master Powerpoint</vt:lpstr>
      <vt:lpstr>SUS Master Powerpoint</vt:lpstr>
      <vt:lpstr>SUS Master Powerpoint</vt:lpstr>
      <vt:lpstr>Natural Language Processing PPT</vt:lpstr>
      <vt:lpstr>PowerPoint Presentation</vt:lpstr>
      <vt:lpstr>PowerPoint Presentation</vt:lpstr>
      <vt:lpstr>Feature Extraction : </vt:lpstr>
      <vt:lpstr>Count Vectorizer</vt:lpstr>
      <vt:lpstr>TF- IDF Vectorizer :</vt:lpstr>
      <vt:lpstr>PowerPoint Presentation</vt:lpstr>
      <vt:lpstr>PowerPoint Presentation</vt:lpstr>
      <vt:lpstr>Word Embedding :</vt:lpstr>
      <vt:lpstr>PowerPoint Presentation</vt:lpstr>
      <vt:lpstr>PowerPoint Presentation</vt:lpstr>
      <vt:lpstr>PowerPoint Presentation</vt:lpstr>
      <vt:lpstr>Word2vec</vt:lpstr>
      <vt:lpstr>Word2vec</vt:lpstr>
      <vt:lpstr>Some snippets of Word2Vec</vt:lpstr>
      <vt:lpstr>PowerPoint Presentation</vt:lpstr>
      <vt:lpstr>PowerPoint Presentation</vt:lpstr>
      <vt:lpstr>Current Models Limitation:</vt:lpstr>
      <vt:lpstr>So, there required to build one model which can solve these problems  Vanishing Gradient  Can be used as a pre trained model for the downstream task while using transfer learning in NLP ?  Is bi-directional and understands the language form left to right and right to left ?  Understands deeper and better context of the language even if the longer  input Sentences.</vt:lpstr>
      <vt:lpstr>Sequence to Sequence Model </vt:lpstr>
      <vt:lpstr>Encoder-Decoder sequence to sequence Model</vt:lpstr>
      <vt:lpstr>Disadvantage of Model:</vt:lpstr>
      <vt:lpstr>ATTENTION MODEL</vt:lpstr>
      <vt:lpstr>Working of Attention Mechanism</vt:lpstr>
      <vt:lpstr>Attention Mechanism Examples </vt:lpstr>
      <vt:lpstr>Transformers :</vt:lpstr>
      <vt:lpstr>Important Modules of Transformers :</vt:lpstr>
      <vt:lpstr>PowerPoint Presentation</vt:lpstr>
      <vt:lpstr>BERT</vt:lpstr>
      <vt:lpstr>BERT Architecture</vt:lpstr>
      <vt:lpstr>PowerPoint Presentation</vt:lpstr>
      <vt:lpstr>1.Masked Language Modeling </vt:lpstr>
      <vt:lpstr>Transfer Learning – BERT MODEL</vt:lpstr>
      <vt:lpstr>PowerPoint Presentation</vt:lpstr>
      <vt:lpstr>Results &amp; Discussion:</vt:lpstr>
      <vt:lpstr>Challenges Faced  </vt:lpstr>
      <vt:lpstr>NLP CHATBOT (POC)</vt:lpstr>
      <vt:lpstr>PowerPoint Presentation</vt:lpstr>
      <vt:lpstr>PowerPoint Presentation</vt:lpstr>
      <vt:lpstr>SQUAD  A model trained on SQUAD data can read a passage of text and then answer questions about it.</vt:lpstr>
      <vt:lpstr>PowerPoint Presentation</vt:lpstr>
      <vt:lpstr>PowerPoint Presentation</vt:lpstr>
      <vt:lpstr>PowerPoint Presentation</vt:lpstr>
      <vt:lpstr>PowerPoint Presentation</vt:lpstr>
      <vt:lpstr>PowerPoint Presentation</vt:lpstr>
      <vt:lpstr>SEW NLP Products</vt:lpstr>
      <vt:lpstr>SEW NLP Products</vt:lpstr>
      <vt:lpstr>NiSource Deployment</vt:lpstr>
      <vt:lpstr>NiSource Data consists of: 1. Account EmailMessage 2. User Behaviors 3. Conversational History  We use Conversational History Data which contains of chat between user 1(CUSTOMER) and user 2(BOT).  By using these data we tried to apply different analysis such as word-frequencies and tried to classify Messages by user 1 into pre-defined Categories by using Bert and analyzed these data using Data Visualizations.   </vt:lpstr>
      <vt:lpstr>Word Frequency</vt:lpstr>
      <vt:lpstr>Whole Dataset  5 most common n-grams: 1. Bill 2. Charge 3. Account 4. Payment 5. Service</vt:lpstr>
      <vt:lpstr>Period 202108  5 most common n-grams: 1. Account Balance 2. Chat Authentication 3. Breakdown Bill 4. Usage 5. Outage  example of message: I need to know breakdown of my billing charges.</vt:lpstr>
      <vt:lpstr>Period 202109  5 most common n-grams: 1. Account Profile 2. Payment Plan 3. Link Service 4. Understand Usage 5. Account Profile Management  example of message: I want to understand my usage consumption.</vt:lpstr>
      <vt:lpstr>Period 202110  5 most common n-grams: 1. Account Balance 2. Payment Plan 3. Link Service 4. Web Profile 5. Gas Emergency  example of message: I want to link my service account to my web profile.</vt:lpstr>
      <vt:lpstr>Classification of Queries Using Pretrained Bert Model</vt:lpstr>
      <vt:lpstr>Data Distribution Using Pie chart</vt:lpstr>
      <vt:lpstr>Data Distribution Using Stacked percentage area graph</vt:lpstr>
      <vt:lpstr>Other Analysis NiSource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NLP self-training</vt:lpstr>
      <vt:lpstr>PowerPoint Presentation</vt:lpstr>
      <vt:lpstr>PowerPoint Presentation</vt:lpstr>
      <vt:lpstr>PowerPoint Presentation</vt:lpstr>
      <vt:lpstr>PowerPoint Presentation</vt:lpstr>
      <vt:lpstr>PowerPoint Presentation</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Sai Varun Garlapati</cp:lastModifiedBy>
  <cp:revision>24</cp:revision>
  <dcterms:created xsi:type="dcterms:W3CDTF">2021-10-27T04:07:30Z</dcterms:created>
  <dcterms:modified xsi:type="dcterms:W3CDTF">2024-02-14T06:57:21Z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0x010100D84757641C26DC48B093F32CD0003A49</vt:lpwstr>
  </property>
</Properties>
</file>